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rimo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Niramit" panose="020B0604020202020204" charset="-34"/>
      <p:regular r:id="rId25"/>
    </p:embeddedFont>
    <p:embeddedFont>
      <p:font typeface="Was MarinaNP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4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4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svg"/><Relationship Id="rId7" Type="http://schemas.openxmlformats.org/officeDocument/2006/relationships/image" Target="../media/image4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5.svg"/><Relationship Id="rId7" Type="http://schemas.openxmlformats.org/officeDocument/2006/relationships/image" Target="../media/image4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1.svg"/><Relationship Id="rId7" Type="http://schemas.openxmlformats.org/officeDocument/2006/relationships/image" Target="../media/image5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5.svg"/><Relationship Id="rId7" Type="http://schemas.openxmlformats.org/officeDocument/2006/relationships/image" Target="../media/image5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12.svg"/><Relationship Id="rId10" Type="http://schemas.openxmlformats.org/officeDocument/2006/relationships/image" Target="../media/image57.jpeg"/><Relationship Id="rId4" Type="http://schemas.openxmlformats.org/officeDocument/2006/relationships/image" Target="../media/image11.pn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5.svg"/><Relationship Id="rId7" Type="http://schemas.openxmlformats.org/officeDocument/2006/relationships/image" Target="../media/image5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9.sv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67.png"/><Relationship Id="rId5" Type="http://schemas.openxmlformats.org/officeDocument/2006/relationships/image" Target="../media/image11.png"/><Relationship Id="rId10" Type="http://schemas.openxmlformats.org/officeDocument/2006/relationships/image" Target="../media/image66.png"/><Relationship Id="rId4" Type="http://schemas.openxmlformats.org/officeDocument/2006/relationships/image" Target="../media/image62.jpeg"/><Relationship Id="rId9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5.svg"/><Relationship Id="rId7" Type="http://schemas.openxmlformats.org/officeDocument/2006/relationships/image" Target="../media/image3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1D1">
                <a:alpha val="100000"/>
              </a:srgbClr>
            </a:gs>
            <a:gs pos="50000">
              <a:srgbClr val="FFF5DD">
                <a:alpha val="100000"/>
              </a:srgbClr>
            </a:gs>
            <a:gs pos="100000">
              <a:srgbClr val="EAD5A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943" y="69342"/>
            <a:ext cx="18092388" cy="10148317"/>
            <a:chOff x="0" y="0"/>
            <a:chExt cx="24123184" cy="13531089"/>
          </a:xfrm>
        </p:grpSpPr>
        <p:sp>
          <p:nvSpPr>
            <p:cNvPr id="3" name="Freeform 3"/>
            <p:cNvSpPr/>
            <p:nvPr/>
          </p:nvSpPr>
          <p:spPr>
            <a:xfrm rot="5400000">
              <a:off x="2098595" y="-2098595"/>
              <a:ext cx="13531089" cy="17728280"/>
            </a:xfrm>
            <a:custGeom>
              <a:avLst/>
              <a:gdLst/>
              <a:ahLst/>
              <a:cxnLst/>
              <a:rect l="l" t="t" r="r" b="b"/>
              <a:pathLst>
                <a:path w="13531089" h="17728280">
                  <a:moveTo>
                    <a:pt x="0" y="0"/>
                  </a:moveTo>
                  <a:lnTo>
                    <a:pt x="13531089" y="0"/>
                  </a:lnTo>
                  <a:lnTo>
                    <a:pt x="13531089" y="17728279"/>
                  </a:lnTo>
                  <a:lnTo>
                    <a:pt x="0" y="1772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949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13741349" y="3149254"/>
              <a:ext cx="13531089" cy="7232581"/>
            </a:xfrm>
            <a:custGeom>
              <a:avLst/>
              <a:gdLst/>
              <a:ahLst/>
              <a:cxnLst/>
              <a:rect l="l" t="t" r="r" b="b"/>
              <a:pathLst>
                <a:path w="13531089" h="7232581">
                  <a:moveTo>
                    <a:pt x="0" y="0"/>
                  </a:moveTo>
                  <a:lnTo>
                    <a:pt x="13531089" y="0"/>
                  </a:lnTo>
                  <a:lnTo>
                    <a:pt x="13531089" y="7232581"/>
                  </a:lnTo>
                  <a:lnTo>
                    <a:pt x="0" y="7232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19289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3439688" y="3272995"/>
            <a:ext cx="11476898" cy="1969967"/>
            <a:chOff x="0" y="0"/>
            <a:chExt cx="15302531" cy="26266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03355" cy="2626622"/>
            </a:xfrm>
            <a:custGeom>
              <a:avLst/>
              <a:gdLst/>
              <a:ahLst/>
              <a:cxnLst/>
              <a:rect l="l" t="t" r="r" b="b"/>
              <a:pathLst>
                <a:path w="8703355" h="2626622">
                  <a:moveTo>
                    <a:pt x="0" y="0"/>
                  </a:moveTo>
                  <a:lnTo>
                    <a:pt x="8703355" y="0"/>
                  </a:lnTo>
                  <a:lnTo>
                    <a:pt x="8703355" y="2626622"/>
                  </a:lnTo>
                  <a:lnTo>
                    <a:pt x="0" y="2626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002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596860" y="0"/>
              <a:ext cx="7705671" cy="2626622"/>
            </a:xfrm>
            <a:custGeom>
              <a:avLst/>
              <a:gdLst/>
              <a:ahLst/>
              <a:cxnLst/>
              <a:rect l="l" t="t" r="r" b="b"/>
              <a:pathLst>
                <a:path w="7705671" h="2626622">
                  <a:moveTo>
                    <a:pt x="0" y="0"/>
                  </a:moveTo>
                  <a:lnTo>
                    <a:pt x="7705671" y="0"/>
                  </a:lnTo>
                  <a:lnTo>
                    <a:pt x="7705671" y="2626622"/>
                  </a:lnTo>
                  <a:lnTo>
                    <a:pt x="0" y="2626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26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3722061" y="5495930"/>
            <a:ext cx="10751208" cy="1080191"/>
            <a:chOff x="0" y="0"/>
            <a:chExt cx="14334944" cy="14402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95226" cy="1440254"/>
            </a:xfrm>
            <a:custGeom>
              <a:avLst/>
              <a:gdLst/>
              <a:ahLst/>
              <a:cxnLst/>
              <a:rect l="l" t="t" r="r" b="b"/>
              <a:pathLst>
                <a:path w="2295226" h="1440254">
                  <a:moveTo>
                    <a:pt x="0" y="0"/>
                  </a:moveTo>
                  <a:lnTo>
                    <a:pt x="2295226" y="0"/>
                  </a:lnTo>
                  <a:lnTo>
                    <a:pt x="2295226" y="1440254"/>
                  </a:lnTo>
                  <a:lnTo>
                    <a:pt x="0" y="144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583539" y="0"/>
              <a:ext cx="2295226" cy="1440254"/>
            </a:xfrm>
            <a:custGeom>
              <a:avLst/>
              <a:gdLst/>
              <a:ahLst/>
              <a:cxnLst/>
              <a:rect l="l" t="t" r="r" b="b"/>
              <a:pathLst>
                <a:path w="2295226" h="1440254">
                  <a:moveTo>
                    <a:pt x="0" y="0"/>
                  </a:moveTo>
                  <a:lnTo>
                    <a:pt x="2295226" y="0"/>
                  </a:lnTo>
                  <a:lnTo>
                    <a:pt x="2295226" y="1440254"/>
                  </a:lnTo>
                  <a:lnTo>
                    <a:pt x="0" y="144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694925" y="0"/>
              <a:ext cx="2295226" cy="1440254"/>
            </a:xfrm>
            <a:custGeom>
              <a:avLst/>
              <a:gdLst/>
              <a:ahLst/>
              <a:cxnLst/>
              <a:rect l="l" t="t" r="r" b="b"/>
              <a:pathLst>
                <a:path w="2295226" h="1440254">
                  <a:moveTo>
                    <a:pt x="0" y="0"/>
                  </a:moveTo>
                  <a:lnTo>
                    <a:pt x="2295226" y="0"/>
                  </a:lnTo>
                  <a:lnTo>
                    <a:pt x="2295226" y="1440254"/>
                  </a:lnTo>
                  <a:lnTo>
                    <a:pt x="0" y="144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792208" y="0"/>
              <a:ext cx="2295226" cy="1440254"/>
            </a:xfrm>
            <a:custGeom>
              <a:avLst/>
              <a:gdLst/>
              <a:ahLst/>
              <a:cxnLst/>
              <a:rect l="l" t="t" r="r" b="b"/>
              <a:pathLst>
                <a:path w="2295226" h="1440254">
                  <a:moveTo>
                    <a:pt x="0" y="0"/>
                  </a:moveTo>
                  <a:lnTo>
                    <a:pt x="2295226" y="0"/>
                  </a:lnTo>
                  <a:lnTo>
                    <a:pt x="2295226" y="1440254"/>
                  </a:lnTo>
                  <a:lnTo>
                    <a:pt x="0" y="144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831049" y="0"/>
              <a:ext cx="2295226" cy="1440254"/>
            </a:xfrm>
            <a:custGeom>
              <a:avLst/>
              <a:gdLst/>
              <a:ahLst/>
              <a:cxnLst/>
              <a:rect l="l" t="t" r="r" b="b"/>
              <a:pathLst>
                <a:path w="2295226" h="1440254">
                  <a:moveTo>
                    <a:pt x="0" y="0"/>
                  </a:moveTo>
                  <a:lnTo>
                    <a:pt x="2295226" y="0"/>
                  </a:lnTo>
                  <a:lnTo>
                    <a:pt x="2295226" y="1440254"/>
                  </a:lnTo>
                  <a:lnTo>
                    <a:pt x="0" y="144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0000878" y="0"/>
              <a:ext cx="2295226" cy="1440254"/>
            </a:xfrm>
            <a:custGeom>
              <a:avLst/>
              <a:gdLst/>
              <a:ahLst/>
              <a:cxnLst/>
              <a:rect l="l" t="t" r="r" b="b"/>
              <a:pathLst>
                <a:path w="2295226" h="1440254">
                  <a:moveTo>
                    <a:pt x="0" y="0"/>
                  </a:moveTo>
                  <a:lnTo>
                    <a:pt x="2295225" y="0"/>
                  </a:lnTo>
                  <a:lnTo>
                    <a:pt x="2295225" y="1440254"/>
                  </a:lnTo>
                  <a:lnTo>
                    <a:pt x="0" y="144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2039719" y="0"/>
              <a:ext cx="2295226" cy="1440254"/>
            </a:xfrm>
            <a:custGeom>
              <a:avLst/>
              <a:gdLst/>
              <a:ahLst/>
              <a:cxnLst/>
              <a:rect l="l" t="t" r="r" b="b"/>
              <a:pathLst>
                <a:path w="2295226" h="1440254">
                  <a:moveTo>
                    <a:pt x="0" y="0"/>
                  </a:moveTo>
                  <a:lnTo>
                    <a:pt x="2295225" y="0"/>
                  </a:lnTo>
                  <a:lnTo>
                    <a:pt x="2295225" y="1440254"/>
                  </a:lnTo>
                  <a:lnTo>
                    <a:pt x="0" y="144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4218701" y="5764563"/>
            <a:ext cx="542925" cy="542925"/>
          </a:xfrm>
          <a:custGeom>
            <a:avLst/>
            <a:gdLst/>
            <a:ahLst/>
            <a:cxnLst/>
            <a:rect l="l" t="t" r="r" b="b"/>
            <a:pathLst>
              <a:path w="542925" h="542925">
                <a:moveTo>
                  <a:pt x="0" y="0"/>
                </a:moveTo>
                <a:lnTo>
                  <a:pt x="542925" y="0"/>
                </a:lnTo>
                <a:lnTo>
                  <a:pt x="542925" y="542925"/>
                </a:lnTo>
                <a:lnTo>
                  <a:pt x="0" y="542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749849" y="5764563"/>
            <a:ext cx="542925" cy="542925"/>
          </a:xfrm>
          <a:custGeom>
            <a:avLst/>
            <a:gdLst/>
            <a:ahLst/>
            <a:cxnLst/>
            <a:rect l="l" t="t" r="r" b="b"/>
            <a:pathLst>
              <a:path w="542925" h="542925">
                <a:moveTo>
                  <a:pt x="0" y="0"/>
                </a:moveTo>
                <a:lnTo>
                  <a:pt x="542925" y="0"/>
                </a:lnTo>
                <a:lnTo>
                  <a:pt x="542925" y="542925"/>
                </a:lnTo>
                <a:lnTo>
                  <a:pt x="0" y="542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693388" y="1526105"/>
            <a:ext cx="2028673" cy="202867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8FBFBE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2093285" y="1672541"/>
            <a:ext cx="1228880" cy="1600455"/>
          </a:xfrm>
          <a:custGeom>
            <a:avLst/>
            <a:gdLst/>
            <a:ahLst/>
            <a:cxnLst/>
            <a:rect l="l" t="t" r="r" b="b"/>
            <a:pathLst>
              <a:path w="1228880" h="1600455">
                <a:moveTo>
                  <a:pt x="0" y="0"/>
                </a:moveTo>
                <a:lnTo>
                  <a:pt x="1228879" y="0"/>
                </a:lnTo>
                <a:lnTo>
                  <a:pt x="1228879" y="1600454"/>
                </a:lnTo>
                <a:lnTo>
                  <a:pt x="0" y="1600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185350" y="3394692"/>
            <a:ext cx="12143007" cy="155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0"/>
              </a:lnSpc>
              <a:spcBef>
                <a:spcPct val="0"/>
              </a:spcBef>
            </a:pPr>
            <a:r>
              <a:rPr lang="en-US" sz="8800">
                <a:solidFill>
                  <a:srgbClr val="5B4D46"/>
                </a:solidFill>
                <a:latin typeface="Was MarinaNP"/>
                <a:ea typeface="Was MarinaNP"/>
                <a:cs typeface="Was MarinaNP"/>
                <a:sym typeface="Was MarinaNP"/>
              </a:rPr>
              <a:t>การดำเนินการส่งเสริมคุณธรรมจริยธรรม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22061" y="6638588"/>
            <a:ext cx="10570713" cy="135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33"/>
              </a:lnSpc>
              <a:spcBef>
                <a:spcPct val="0"/>
              </a:spcBef>
            </a:pPr>
            <a:r>
              <a:rPr lang="en-US" sz="7666">
                <a:solidFill>
                  <a:srgbClr val="8B6E39"/>
                </a:solidFill>
                <a:latin typeface="Was MarinaNP"/>
                <a:ea typeface="Was MarinaNP"/>
                <a:cs typeface="Was MarinaNP"/>
                <a:sym typeface="Was MarinaNP"/>
              </a:rPr>
              <a:t>กองส่งเสริมผู้ประกอบการและธุรกิจใหม่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03223" y="7737137"/>
            <a:ext cx="10988885" cy="807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>
                <a:solidFill>
                  <a:srgbClr val="8B6E39"/>
                </a:solidFill>
                <a:latin typeface="Was MarinaNP"/>
                <a:ea typeface="Was MarinaNP"/>
                <a:cs typeface="Was MarinaNP"/>
                <a:sym typeface="Was MarinaNP"/>
              </a:rPr>
              <a:t>Division of New Entreprenure and Business Promotion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4656569" y="1526105"/>
            <a:ext cx="2028673" cy="2028673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8FBFBE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4874003" y="1795276"/>
            <a:ext cx="1811239" cy="1209757"/>
          </a:xfrm>
          <a:custGeom>
            <a:avLst/>
            <a:gdLst/>
            <a:ahLst/>
            <a:cxnLst/>
            <a:rect l="l" t="t" r="r" b="b"/>
            <a:pathLst>
              <a:path w="1811239" h="1209757">
                <a:moveTo>
                  <a:pt x="0" y="0"/>
                </a:moveTo>
                <a:lnTo>
                  <a:pt x="1811239" y="0"/>
                </a:lnTo>
                <a:lnTo>
                  <a:pt x="1811239" y="1209756"/>
                </a:lnTo>
                <a:lnTo>
                  <a:pt x="0" y="1209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726262" y="5305430"/>
            <a:ext cx="8742805" cy="1414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2"/>
              </a:lnSpc>
              <a:spcBef>
                <a:spcPct val="0"/>
              </a:spcBef>
            </a:pPr>
            <a:r>
              <a:rPr lang="en-US" sz="8066">
                <a:solidFill>
                  <a:srgbClr val="FFFFFF"/>
                </a:solidFill>
                <a:latin typeface="Was MarinaNP"/>
                <a:ea typeface="Was MarinaNP"/>
                <a:cs typeface="Was MarinaNP"/>
                <a:sym typeface="Was MarinaNP"/>
              </a:rPr>
              <a:t>ประจำปีงบประมาณ พ.ศ.2568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FDE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57" y="9202753"/>
            <a:ext cx="8842771" cy="1113571"/>
            <a:chOff x="0" y="0"/>
            <a:chExt cx="11722456" cy="1933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6698546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74637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8373183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349273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047819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023910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-259917"/>
            <a:ext cx="18770524" cy="1778721"/>
            <a:chOff x="0" y="0"/>
            <a:chExt cx="25027365" cy="237162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51470"/>
              <a:ext cx="25027365" cy="2320158"/>
              <a:chOff x="0" y="0"/>
              <a:chExt cx="4943677" cy="45830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943677" cy="458303"/>
              </a:xfrm>
              <a:custGeom>
                <a:avLst/>
                <a:gdLst/>
                <a:ahLst/>
                <a:cxnLst/>
                <a:rect l="l" t="t" r="r" b="b"/>
                <a:pathLst>
                  <a:path w="4943677" h="458303">
                    <a:moveTo>
                      <a:pt x="0" y="0"/>
                    </a:moveTo>
                    <a:lnTo>
                      <a:pt x="4943677" y="0"/>
                    </a:lnTo>
                    <a:lnTo>
                      <a:pt x="4943677" y="458303"/>
                    </a:lnTo>
                    <a:lnTo>
                      <a:pt x="0" y="458303"/>
                    </a:lnTo>
                    <a:close/>
                  </a:path>
                </a:pathLst>
              </a:custGeom>
              <a:solidFill>
                <a:srgbClr val="F1D0DB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4943677" cy="505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0"/>
                  </a:lnSpc>
                </a:pPr>
                <a:endParaRPr/>
              </a:p>
            </p:txBody>
          </p:sp>
        </p:grpSp>
        <p:sp>
          <p:nvSpPr>
            <p:cNvPr id="14" name="AutoShape 14"/>
            <p:cNvSpPr/>
            <p:nvPr/>
          </p:nvSpPr>
          <p:spPr>
            <a:xfrm>
              <a:off x="422302" y="31750"/>
              <a:ext cx="24384000" cy="0"/>
            </a:xfrm>
            <a:prstGeom prst="line">
              <a:avLst/>
            </a:prstGeom>
            <a:ln w="63500" cap="flat">
              <a:solidFill>
                <a:srgbClr val="ECB0C3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4403110" y="102606"/>
            <a:ext cx="8944836" cy="1244692"/>
            <a:chOff x="0" y="0"/>
            <a:chExt cx="11926448" cy="16595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499075" cy="1659589"/>
            </a:xfrm>
            <a:custGeom>
              <a:avLst/>
              <a:gdLst/>
              <a:ahLst/>
              <a:cxnLst/>
              <a:rect l="l" t="t" r="r" b="b"/>
              <a:pathLst>
                <a:path w="5499075" h="1659589">
                  <a:moveTo>
                    <a:pt x="0" y="0"/>
                  </a:moveTo>
                  <a:lnTo>
                    <a:pt x="5499075" y="0"/>
                  </a:lnTo>
                  <a:lnTo>
                    <a:pt x="5499075" y="1659589"/>
                  </a:lnTo>
                  <a:lnTo>
                    <a:pt x="0" y="165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0022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7057744" y="0"/>
              <a:ext cx="4868705" cy="1659589"/>
            </a:xfrm>
            <a:custGeom>
              <a:avLst/>
              <a:gdLst/>
              <a:ahLst/>
              <a:cxnLst/>
              <a:rect l="l" t="t" r="r" b="b"/>
              <a:pathLst>
                <a:path w="4868705" h="1659589">
                  <a:moveTo>
                    <a:pt x="0" y="0"/>
                  </a:moveTo>
                  <a:lnTo>
                    <a:pt x="4868704" y="0"/>
                  </a:lnTo>
                  <a:lnTo>
                    <a:pt x="4868704" y="1659589"/>
                  </a:lnTo>
                  <a:lnTo>
                    <a:pt x="0" y="165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267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4816767" y="0"/>
              <a:ext cx="4206934" cy="1659589"/>
            </a:xfrm>
            <a:custGeom>
              <a:avLst/>
              <a:gdLst/>
              <a:ahLst/>
              <a:cxnLst/>
              <a:rect l="l" t="t" r="r" b="b"/>
              <a:pathLst>
                <a:path w="4206934" h="1659589">
                  <a:moveTo>
                    <a:pt x="0" y="0"/>
                  </a:moveTo>
                  <a:lnTo>
                    <a:pt x="4206934" y="0"/>
                  </a:lnTo>
                  <a:lnTo>
                    <a:pt x="4206934" y="1659589"/>
                  </a:lnTo>
                  <a:lnTo>
                    <a:pt x="0" y="165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8085" r="-15730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902993" y="1661679"/>
            <a:ext cx="5596726" cy="5569110"/>
            <a:chOff x="0" y="0"/>
            <a:chExt cx="15443200" cy="15367000"/>
          </a:xfrm>
        </p:grpSpPr>
        <p:sp>
          <p:nvSpPr>
            <p:cNvPr id="20" name="Freeform 20"/>
            <p:cNvSpPr/>
            <p:nvPr/>
          </p:nvSpPr>
          <p:spPr>
            <a:xfrm>
              <a:off x="38100" y="38100"/>
              <a:ext cx="15367000" cy="15290800"/>
            </a:xfrm>
            <a:custGeom>
              <a:avLst/>
              <a:gdLst/>
              <a:ahLst/>
              <a:cxnLst/>
              <a:rect l="l" t="t" r="r" b="b"/>
              <a:pathLst>
                <a:path w="15367000" h="15290800">
                  <a:moveTo>
                    <a:pt x="15367000" y="1841500"/>
                  </a:moveTo>
                  <a:lnTo>
                    <a:pt x="15367000" y="13462000"/>
                  </a:lnTo>
                  <a:cubicBezTo>
                    <a:pt x="15367000" y="13967461"/>
                    <a:pt x="14958061" y="14376400"/>
                    <a:pt x="14452600" y="14376400"/>
                  </a:cubicBezTo>
                  <a:lnTo>
                    <a:pt x="14452600" y="14376400"/>
                  </a:lnTo>
                  <a:lnTo>
                    <a:pt x="14452600" y="14376400"/>
                  </a:lnTo>
                  <a:cubicBezTo>
                    <a:pt x="14452600" y="14881861"/>
                    <a:pt x="14043661" y="15290800"/>
                    <a:pt x="13538200" y="15290800"/>
                  </a:cubicBezTo>
                  <a:lnTo>
                    <a:pt x="1828800" y="15290800"/>
                  </a:lnTo>
                  <a:cubicBezTo>
                    <a:pt x="1323340" y="15290800"/>
                    <a:pt x="914400" y="14881861"/>
                    <a:pt x="914400" y="14376400"/>
                  </a:cubicBezTo>
                  <a:lnTo>
                    <a:pt x="914400" y="14376400"/>
                  </a:lnTo>
                  <a:lnTo>
                    <a:pt x="914400" y="14376400"/>
                  </a:lnTo>
                  <a:cubicBezTo>
                    <a:pt x="408940" y="14376400"/>
                    <a:pt x="0" y="13967461"/>
                    <a:pt x="0" y="13462000"/>
                  </a:cubicBezTo>
                  <a:lnTo>
                    <a:pt x="0" y="1841500"/>
                  </a:lnTo>
                  <a:cubicBezTo>
                    <a:pt x="0" y="1336040"/>
                    <a:pt x="408940" y="927100"/>
                    <a:pt x="914400" y="927100"/>
                  </a:cubicBezTo>
                  <a:lnTo>
                    <a:pt x="914400" y="927100"/>
                  </a:lnTo>
                  <a:lnTo>
                    <a:pt x="914400" y="914400"/>
                  </a:lnTo>
                  <a:cubicBezTo>
                    <a:pt x="914400" y="408940"/>
                    <a:pt x="1323340" y="0"/>
                    <a:pt x="1828800" y="0"/>
                  </a:cubicBezTo>
                  <a:lnTo>
                    <a:pt x="13538200" y="0"/>
                  </a:lnTo>
                  <a:cubicBezTo>
                    <a:pt x="14043661" y="0"/>
                    <a:pt x="14452600" y="408940"/>
                    <a:pt x="14452600" y="914400"/>
                  </a:cubicBezTo>
                  <a:lnTo>
                    <a:pt x="14452600" y="927100"/>
                  </a:lnTo>
                  <a:lnTo>
                    <a:pt x="14452600" y="927100"/>
                  </a:lnTo>
                  <a:cubicBezTo>
                    <a:pt x="14958061" y="927100"/>
                    <a:pt x="15367000" y="1336040"/>
                    <a:pt x="15367000" y="18415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8F8F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15443200" cy="15367000"/>
            </a:xfrm>
            <a:custGeom>
              <a:avLst/>
              <a:gdLst/>
              <a:ahLst/>
              <a:cxnLst/>
              <a:rect l="l" t="t" r="r" b="b"/>
              <a:pathLst>
                <a:path w="15443200" h="15367000">
                  <a:moveTo>
                    <a:pt x="13576300" y="15367000"/>
                  </a:moveTo>
                  <a:lnTo>
                    <a:pt x="1866900" y="15367000"/>
                  </a:lnTo>
                  <a:cubicBezTo>
                    <a:pt x="1353820" y="15367000"/>
                    <a:pt x="934720" y="14959330"/>
                    <a:pt x="915670" y="14451330"/>
                  </a:cubicBezTo>
                  <a:cubicBezTo>
                    <a:pt x="407670" y="14432280"/>
                    <a:pt x="0" y="14011911"/>
                    <a:pt x="0" y="13500100"/>
                  </a:cubicBezTo>
                  <a:lnTo>
                    <a:pt x="0" y="1879600"/>
                  </a:lnTo>
                  <a:cubicBezTo>
                    <a:pt x="0" y="1366520"/>
                    <a:pt x="406400" y="947420"/>
                    <a:pt x="914400" y="928370"/>
                  </a:cubicBezTo>
                  <a:cubicBezTo>
                    <a:pt x="928370" y="414020"/>
                    <a:pt x="1350010" y="0"/>
                    <a:pt x="1866900" y="0"/>
                  </a:cubicBezTo>
                  <a:lnTo>
                    <a:pt x="13576300" y="0"/>
                  </a:lnTo>
                  <a:cubicBezTo>
                    <a:pt x="14093189" y="0"/>
                    <a:pt x="14514830" y="414020"/>
                    <a:pt x="14528800" y="928370"/>
                  </a:cubicBezTo>
                  <a:cubicBezTo>
                    <a:pt x="15036800" y="948690"/>
                    <a:pt x="15443200" y="1367790"/>
                    <a:pt x="15443200" y="1879600"/>
                  </a:cubicBezTo>
                  <a:lnTo>
                    <a:pt x="15443200" y="13500100"/>
                  </a:lnTo>
                  <a:cubicBezTo>
                    <a:pt x="15443200" y="14013180"/>
                    <a:pt x="15035530" y="14432280"/>
                    <a:pt x="14527530" y="14451330"/>
                  </a:cubicBezTo>
                  <a:cubicBezTo>
                    <a:pt x="14508480" y="14959330"/>
                    <a:pt x="14089380" y="15367000"/>
                    <a:pt x="13576300" y="15367000"/>
                  </a:cubicBezTo>
                  <a:close/>
                  <a:moveTo>
                    <a:pt x="1866900" y="76200"/>
                  </a:moveTo>
                  <a:cubicBezTo>
                    <a:pt x="1384300" y="76200"/>
                    <a:pt x="990600" y="469900"/>
                    <a:pt x="990600" y="952500"/>
                  </a:cubicBezTo>
                  <a:lnTo>
                    <a:pt x="990600" y="965200"/>
                  </a:lnTo>
                  <a:cubicBezTo>
                    <a:pt x="990600" y="986790"/>
                    <a:pt x="974090" y="1003300"/>
                    <a:pt x="952500" y="1003300"/>
                  </a:cubicBezTo>
                  <a:cubicBezTo>
                    <a:pt x="469900" y="1003300"/>
                    <a:pt x="76200" y="1397000"/>
                    <a:pt x="76200" y="1879600"/>
                  </a:cubicBezTo>
                  <a:lnTo>
                    <a:pt x="76200" y="13500100"/>
                  </a:lnTo>
                  <a:cubicBezTo>
                    <a:pt x="76200" y="13982700"/>
                    <a:pt x="469900" y="14376400"/>
                    <a:pt x="952500" y="14376400"/>
                  </a:cubicBezTo>
                  <a:cubicBezTo>
                    <a:pt x="974090" y="14376400"/>
                    <a:pt x="990600" y="14392911"/>
                    <a:pt x="990600" y="14414500"/>
                  </a:cubicBezTo>
                  <a:cubicBezTo>
                    <a:pt x="990600" y="14897100"/>
                    <a:pt x="1384300" y="15290800"/>
                    <a:pt x="1866900" y="15290800"/>
                  </a:cubicBezTo>
                  <a:lnTo>
                    <a:pt x="13576300" y="15290800"/>
                  </a:lnTo>
                  <a:cubicBezTo>
                    <a:pt x="14058900" y="15290800"/>
                    <a:pt x="14452600" y="14897100"/>
                    <a:pt x="14452600" y="14414500"/>
                  </a:cubicBezTo>
                  <a:cubicBezTo>
                    <a:pt x="14452600" y="14392911"/>
                    <a:pt x="14469111" y="14376400"/>
                    <a:pt x="14490700" y="14376400"/>
                  </a:cubicBezTo>
                  <a:cubicBezTo>
                    <a:pt x="14973300" y="14376400"/>
                    <a:pt x="15367000" y="13982700"/>
                    <a:pt x="15367000" y="13500100"/>
                  </a:cubicBezTo>
                  <a:lnTo>
                    <a:pt x="15367000" y="1879600"/>
                  </a:lnTo>
                  <a:cubicBezTo>
                    <a:pt x="15367000" y="1397000"/>
                    <a:pt x="14973300" y="1003300"/>
                    <a:pt x="14490700" y="1003300"/>
                  </a:cubicBezTo>
                  <a:cubicBezTo>
                    <a:pt x="14469111" y="1003300"/>
                    <a:pt x="14452600" y="986790"/>
                    <a:pt x="14452600" y="965200"/>
                  </a:cubicBezTo>
                  <a:lnTo>
                    <a:pt x="14452600" y="952500"/>
                  </a:lnTo>
                  <a:cubicBezTo>
                    <a:pt x="14452600" y="469900"/>
                    <a:pt x="14058900" y="76200"/>
                    <a:pt x="13576300" y="76200"/>
                  </a:cubicBezTo>
                  <a:lnTo>
                    <a:pt x="1866900" y="76200"/>
                  </a:lnTo>
                  <a:close/>
                </a:path>
              </a:pathLst>
            </a:custGeom>
            <a:solidFill>
              <a:srgbClr val="DDD0AE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482600" y="482600"/>
              <a:ext cx="14478000" cy="14401800"/>
            </a:xfrm>
            <a:custGeom>
              <a:avLst/>
              <a:gdLst/>
              <a:ahLst/>
              <a:cxnLst/>
              <a:rect l="l" t="t" r="r" b="b"/>
              <a:pathLst>
                <a:path w="14478000" h="14401800">
                  <a:moveTo>
                    <a:pt x="1384300" y="14401800"/>
                  </a:moveTo>
                  <a:cubicBezTo>
                    <a:pt x="1125220" y="14401800"/>
                    <a:pt x="914400" y="14190980"/>
                    <a:pt x="914400" y="13931900"/>
                  </a:cubicBezTo>
                  <a:lnTo>
                    <a:pt x="914400" y="13487400"/>
                  </a:lnTo>
                  <a:lnTo>
                    <a:pt x="469900" y="13487400"/>
                  </a:lnTo>
                  <a:cubicBezTo>
                    <a:pt x="210820" y="13487400"/>
                    <a:pt x="0" y="13276580"/>
                    <a:pt x="0" y="13017500"/>
                  </a:cubicBezTo>
                  <a:lnTo>
                    <a:pt x="0" y="1397000"/>
                  </a:lnTo>
                  <a:cubicBezTo>
                    <a:pt x="0" y="1137920"/>
                    <a:pt x="210820" y="927100"/>
                    <a:pt x="469900" y="927100"/>
                  </a:cubicBezTo>
                  <a:lnTo>
                    <a:pt x="914400" y="927100"/>
                  </a:lnTo>
                  <a:lnTo>
                    <a:pt x="914400" y="469900"/>
                  </a:lnTo>
                  <a:cubicBezTo>
                    <a:pt x="914400" y="210820"/>
                    <a:pt x="1125220" y="0"/>
                    <a:pt x="1384300" y="0"/>
                  </a:cubicBezTo>
                  <a:lnTo>
                    <a:pt x="13093700" y="0"/>
                  </a:lnTo>
                  <a:cubicBezTo>
                    <a:pt x="13352780" y="0"/>
                    <a:pt x="13563600" y="210820"/>
                    <a:pt x="13563600" y="469900"/>
                  </a:cubicBezTo>
                  <a:lnTo>
                    <a:pt x="13563600" y="927100"/>
                  </a:lnTo>
                  <a:lnTo>
                    <a:pt x="14008100" y="927100"/>
                  </a:lnTo>
                  <a:cubicBezTo>
                    <a:pt x="14267180" y="927100"/>
                    <a:pt x="14478000" y="1137920"/>
                    <a:pt x="14478000" y="1397000"/>
                  </a:cubicBezTo>
                  <a:lnTo>
                    <a:pt x="14478000" y="13017500"/>
                  </a:lnTo>
                  <a:cubicBezTo>
                    <a:pt x="14478000" y="13276580"/>
                    <a:pt x="14267180" y="13487400"/>
                    <a:pt x="14008100" y="13487400"/>
                  </a:cubicBezTo>
                  <a:lnTo>
                    <a:pt x="13563600" y="13487400"/>
                  </a:lnTo>
                  <a:lnTo>
                    <a:pt x="13563600" y="13931900"/>
                  </a:lnTo>
                  <a:cubicBezTo>
                    <a:pt x="13563600" y="14190980"/>
                    <a:pt x="13352780" y="14401800"/>
                    <a:pt x="13093700" y="14401800"/>
                  </a:cubicBezTo>
                  <a:lnTo>
                    <a:pt x="1384300" y="14401800"/>
                  </a:lnTo>
                  <a:close/>
                </a:path>
              </a:pathLst>
            </a:custGeom>
            <a:blipFill>
              <a:blip r:embed="rId6"/>
              <a:stretch>
                <a:fillRect l="-16396" r="-16396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444500" y="444500"/>
              <a:ext cx="14554200" cy="14478000"/>
            </a:xfrm>
            <a:custGeom>
              <a:avLst/>
              <a:gdLst/>
              <a:ahLst/>
              <a:cxnLst/>
              <a:rect l="l" t="t" r="r" b="b"/>
              <a:pathLst>
                <a:path w="14554200" h="14478000">
                  <a:moveTo>
                    <a:pt x="13131800" y="14478000"/>
                  </a:moveTo>
                  <a:lnTo>
                    <a:pt x="1422400" y="14478000"/>
                  </a:lnTo>
                  <a:cubicBezTo>
                    <a:pt x="1141730" y="14478000"/>
                    <a:pt x="914400" y="14250670"/>
                    <a:pt x="914400" y="13970000"/>
                  </a:cubicBezTo>
                  <a:lnTo>
                    <a:pt x="914400" y="13563600"/>
                  </a:lnTo>
                  <a:lnTo>
                    <a:pt x="508000" y="13563600"/>
                  </a:lnTo>
                  <a:cubicBezTo>
                    <a:pt x="227330" y="13563600"/>
                    <a:pt x="0" y="13336270"/>
                    <a:pt x="0" y="13055600"/>
                  </a:cubicBezTo>
                  <a:lnTo>
                    <a:pt x="0" y="1435100"/>
                  </a:lnTo>
                  <a:cubicBezTo>
                    <a:pt x="0" y="1154430"/>
                    <a:pt x="227330" y="927100"/>
                    <a:pt x="508000" y="927100"/>
                  </a:cubicBezTo>
                  <a:lnTo>
                    <a:pt x="914400" y="927100"/>
                  </a:lnTo>
                  <a:lnTo>
                    <a:pt x="914400" y="508000"/>
                  </a:lnTo>
                  <a:cubicBezTo>
                    <a:pt x="914400" y="227330"/>
                    <a:pt x="1141730" y="0"/>
                    <a:pt x="1422400" y="0"/>
                  </a:cubicBezTo>
                  <a:lnTo>
                    <a:pt x="13131800" y="0"/>
                  </a:lnTo>
                  <a:cubicBezTo>
                    <a:pt x="13412470" y="0"/>
                    <a:pt x="13639800" y="227330"/>
                    <a:pt x="13639800" y="508000"/>
                  </a:cubicBezTo>
                  <a:lnTo>
                    <a:pt x="13639800" y="927100"/>
                  </a:lnTo>
                  <a:lnTo>
                    <a:pt x="14046200" y="927100"/>
                  </a:lnTo>
                  <a:cubicBezTo>
                    <a:pt x="14326870" y="927100"/>
                    <a:pt x="14554200" y="1154430"/>
                    <a:pt x="14554200" y="1435100"/>
                  </a:cubicBezTo>
                  <a:lnTo>
                    <a:pt x="14554200" y="13055600"/>
                  </a:lnTo>
                  <a:cubicBezTo>
                    <a:pt x="14554200" y="13336270"/>
                    <a:pt x="14326870" y="13563600"/>
                    <a:pt x="14046200" y="13563600"/>
                  </a:cubicBezTo>
                  <a:lnTo>
                    <a:pt x="13639800" y="13563600"/>
                  </a:lnTo>
                  <a:lnTo>
                    <a:pt x="13639800" y="13970000"/>
                  </a:lnTo>
                  <a:cubicBezTo>
                    <a:pt x="13639800" y="14250670"/>
                    <a:pt x="13412470" y="14478000"/>
                    <a:pt x="13131800" y="14478000"/>
                  </a:cubicBezTo>
                  <a:close/>
                  <a:moveTo>
                    <a:pt x="508000" y="1003300"/>
                  </a:moveTo>
                  <a:cubicBezTo>
                    <a:pt x="270510" y="1003300"/>
                    <a:pt x="76200" y="1197610"/>
                    <a:pt x="76200" y="1435100"/>
                  </a:cubicBezTo>
                  <a:lnTo>
                    <a:pt x="76200" y="13055600"/>
                  </a:lnTo>
                  <a:cubicBezTo>
                    <a:pt x="76200" y="13293089"/>
                    <a:pt x="270510" y="13487400"/>
                    <a:pt x="508000" y="13487400"/>
                  </a:cubicBezTo>
                  <a:lnTo>
                    <a:pt x="952500" y="13487400"/>
                  </a:lnTo>
                  <a:cubicBezTo>
                    <a:pt x="974090" y="13487400"/>
                    <a:pt x="990600" y="13503911"/>
                    <a:pt x="990600" y="13525500"/>
                  </a:cubicBezTo>
                  <a:lnTo>
                    <a:pt x="990600" y="13970000"/>
                  </a:lnTo>
                  <a:cubicBezTo>
                    <a:pt x="990600" y="14207489"/>
                    <a:pt x="1184910" y="14401800"/>
                    <a:pt x="1422400" y="14401800"/>
                  </a:cubicBezTo>
                  <a:lnTo>
                    <a:pt x="13131800" y="14401800"/>
                  </a:lnTo>
                  <a:cubicBezTo>
                    <a:pt x="13369289" y="14401800"/>
                    <a:pt x="13563600" y="14207489"/>
                    <a:pt x="13563600" y="13970000"/>
                  </a:cubicBezTo>
                  <a:lnTo>
                    <a:pt x="13563600" y="13525500"/>
                  </a:lnTo>
                  <a:cubicBezTo>
                    <a:pt x="13563600" y="13503911"/>
                    <a:pt x="13580111" y="13487400"/>
                    <a:pt x="13601700" y="13487400"/>
                  </a:cubicBezTo>
                  <a:lnTo>
                    <a:pt x="14046200" y="13487400"/>
                  </a:lnTo>
                  <a:cubicBezTo>
                    <a:pt x="14283689" y="13487400"/>
                    <a:pt x="14478000" y="13293089"/>
                    <a:pt x="14478000" y="13055600"/>
                  </a:cubicBezTo>
                  <a:lnTo>
                    <a:pt x="14478000" y="1435100"/>
                  </a:lnTo>
                  <a:cubicBezTo>
                    <a:pt x="14478000" y="1197610"/>
                    <a:pt x="14283689" y="1003300"/>
                    <a:pt x="14046200" y="1003300"/>
                  </a:cubicBezTo>
                  <a:lnTo>
                    <a:pt x="13601700" y="1003300"/>
                  </a:lnTo>
                  <a:cubicBezTo>
                    <a:pt x="13580111" y="1003300"/>
                    <a:pt x="13563600" y="986790"/>
                    <a:pt x="13563600" y="965200"/>
                  </a:cubicBezTo>
                  <a:lnTo>
                    <a:pt x="13563600" y="508000"/>
                  </a:lnTo>
                  <a:cubicBezTo>
                    <a:pt x="13563600" y="270510"/>
                    <a:pt x="13369289" y="76200"/>
                    <a:pt x="13131800" y="76200"/>
                  </a:cubicBezTo>
                  <a:lnTo>
                    <a:pt x="1422400" y="76200"/>
                  </a:lnTo>
                  <a:cubicBezTo>
                    <a:pt x="1184910" y="76200"/>
                    <a:pt x="990600" y="270510"/>
                    <a:pt x="990600" y="508000"/>
                  </a:cubicBezTo>
                  <a:lnTo>
                    <a:pt x="990600" y="965200"/>
                  </a:lnTo>
                  <a:cubicBezTo>
                    <a:pt x="990600" y="986790"/>
                    <a:pt x="974090" y="1003300"/>
                    <a:pt x="952500" y="1003300"/>
                  </a:cubicBezTo>
                  <a:lnTo>
                    <a:pt x="508000" y="1003300"/>
                  </a:lnTo>
                  <a:close/>
                </a:path>
              </a:pathLst>
            </a:custGeom>
            <a:solidFill>
              <a:srgbClr val="97BBBA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8875528" y="9202753"/>
            <a:ext cx="9379715" cy="1113570"/>
            <a:chOff x="0" y="0"/>
            <a:chExt cx="11722456" cy="193320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6698546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674637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8373183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3349273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0047819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5023910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0" name="TextBox 40"/>
          <p:cNvSpPr txBox="1"/>
          <p:nvPr/>
        </p:nvSpPr>
        <p:spPr>
          <a:xfrm>
            <a:off x="1028700" y="1689681"/>
            <a:ext cx="9173332" cy="325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8"/>
              </a:lnSpc>
            </a:pPr>
            <a:r>
              <a:rPr lang="en-US" sz="2328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กิจกรรม “ห้องเรียนสีขาว” ของ กม.กสอ.เพื่อเสริมสร้างให้บุคลากรปฏิบัติตนให้มีคุณธรรม จริยธรรมที่พึงมีในการปฏิบัติงาน รักษาคุณงามความดีที่ข้าราชการต้องยึดถือ และปลูกฝังจิตสำนักในการตระหนักถึงผลกระทบของการทุจริต ให้ข้าราชการเกิดสำนึกลึกซึ้งและ   เที่ยงธรรมในหน้าที่ผดุงเกียรติและศักดิ์ศรีข้าราชการควรแก่ความไว้วางใจและความเชื่อมั่นของประชาชน เพื่อตอบสนองความต้องการของผู้รับบริการ </a:t>
            </a:r>
          </a:p>
          <a:p>
            <a:pPr algn="l">
              <a:lnSpc>
                <a:spcPts val="3748"/>
              </a:lnSpc>
            </a:pPr>
            <a:endParaRPr lang="en-US" sz="2328">
              <a:solidFill>
                <a:srgbClr val="5B4D46"/>
              </a:solidFill>
              <a:latin typeface="Niramit"/>
              <a:ea typeface="Niramit"/>
              <a:cs typeface="Niramit"/>
              <a:sym typeface="Niramit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5685178" y="39832"/>
            <a:ext cx="6380700" cy="1307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  <a:spcBef>
                <a:spcPct val="0"/>
              </a:spcBef>
            </a:pPr>
            <a:r>
              <a:rPr lang="en-US" sz="7399">
                <a:solidFill>
                  <a:srgbClr val="5B4D46"/>
                </a:solidFill>
                <a:latin typeface="Was MarinaNP"/>
                <a:ea typeface="Was MarinaNP"/>
                <a:cs typeface="Was MarinaNP"/>
                <a:sym typeface="Was MarinaNP"/>
              </a:rPr>
              <a:t>กิจกรรม “ห้องเรียนสีขาว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082546" y="7564164"/>
            <a:ext cx="8584247" cy="2030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2"/>
              </a:lnSpc>
            </a:pPr>
            <a:r>
              <a:rPr lang="en-US" sz="2529">
                <a:solidFill>
                  <a:srgbClr val="000000"/>
                </a:solidFill>
                <a:latin typeface="Niramit"/>
                <a:ea typeface="Niramit"/>
                <a:cs typeface="Niramit"/>
                <a:sym typeface="Niramit"/>
              </a:rPr>
              <a:t>ผลการดำเนินงาน</a:t>
            </a:r>
            <a:r>
              <a:rPr lang="en-US" sz="252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 </a:t>
            </a:r>
            <a:r>
              <a:rPr lang="en-US" sz="2529">
                <a:solidFill>
                  <a:srgbClr val="000000"/>
                </a:solidFill>
                <a:latin typeface="Niramit"/>
                <a:ea typeface="Niramit"/>
                <a:cs typeface="Niramit"/>
                <a:sym typeface="Niramit"/>
              </a:rPr>
              <a:t>: บุคลากรของ กม.กสอ. เข้าร่วมและผ่านการทดสอบในครั้งนี้ จำนวน 39 รายจากบุคลากรทั้งหมด 39 ราย คิดเป็นร้อยละ 100</a:t>
            </a:r>
          </a:p>
          <a:p>
            <a:pPr algn="ctr">
              <a:lnSpc>
                <a:spcPts val="4072"/>
              </a:lnSpc>
            </a:pPr>
            <a:endParaRPr lang="en-US" sz="2529">
              <a:solidFill>
                <a:srgbClr val="000000"/>
              </a:solidFill>
              <a:latin typeface="Niramit"/>
              <a:ea typeface="Niramit"/>
              <a:cs typeface="Niramit"/>
              <a:sym typeface="Niramit"/>
            </a:endParaRPr>
          </a:p>
        </p:txBody>
      </p:sp>
      <p:grpSp>
        <p:nvGrpSpPr>
          <p:cNvPr id="43" name="Group 43"/>
          <p:cNvGrpSpPr>
            <a:grpSpLocks noChangeAspect="1"/>
          </p:cNvGrpSpPr>
          <p:nvPr/>
        </p:nvGrpSpPr>
        <p:grpSpPr>
          <a:xfrm>
            <a:off x="1739601" y="4622234"/>
            <a:ext cx="4516492" cy="4494206"/>
            <a:chOff x="0" y="0"/>
            <a:chExt cx="15443200" cy="15367000"/>
          </a:xfrm>
        </p:grpSpPr>
        <p:sp>
          <p:nvSpPr>
            <p:cNvPr id="44" name="Freeform 44"/>
            <p:cNvSpPr/>
            <p:nvPr/>
          </p:nvSpPr>
          <p:spPr>
            <a:xfrm>
              <a:off x="38100" y="38100"/>
              <a:ext cx="15367000" cy="15290800"/>
            </a:xfrm>
            <a:custGeom>
              <a:avLst/>
              <a:gdLst/>
              <a:ahLst/>
              <a:cxnLst/>
              <a:rect l="l" t="t" r="r" b="b"/>
              <a:pathLst>
                <a:path w="15367000" h="15290800">
                  <a:moveTo>
                    <a:pt x="15367000" y="1841500"/>
                  </a:moveTo>
                  <a:lnTo>
                    <a:pt x="15367000" y="13462000"/>
                  </a:lnTo>
                  <a:cubicBezTo>
                    <a:pt x="15367000" y="13967461"/>
                    <a:pt x="14958061" y="14376400"/>
                    <a:pt x="14452600" y="14376400"/>
                  </a:cubicBezTo>
                  <a:lnTo>
                    <a:pt x="14452600" y="14376400"/>
                  </a:lnTo>
                  <a:lnTo>
                    <a:pt x="14452600" y="14376400"/>
                  </a:lnTo>
                  <a:cubicBezTo>
                    <a:pt x="14452600" y="14881861"/>
                    <a:pt x="14043661" y="15290800"/>
                    <a:pt x="13538200" y="15290800"/>
                  </a:cubicBezTo>
                  <a:lnTo>
                    <a:pt x="1828800" y="15290800"/>
                  </a:lnTo>
                  <a:cubicBezTo>
                    <a:pt x="1323340" y="15290800"/>
                    <a:pt x="914400" y="14881861"/>
                    <a:pt x="914400" y="14376400"/>
                  </a:cubicBezTo>
                  <a:lnTo>
                    <a:pt x="914400" y="14376400"/>
                  </a:lnTo>
                  <a:lnTo>
                    <a:pt x="914400" y="14376400"/>
                  </a:lnTo>
                  <a:cubicBezTo>
                    <a:pt x="408940" y="14376400"/>
                    <a:pt x="0" y="13967461"/>
                    <a:pt x="0" y="13462000"/>
                  </a:cubicBezTo>
                  <a:lnTo>
                    <a:pt x="0" y="1841500"/>
                  </a:lnTo>
                  <a:cubicBezTo>
                    <a:pt x="0" y="1336040"/>
                    <a:pt x="408940" y="927100"/>
                    <a:pt x="914400" y="927100"/>
                  </a:cubicBezTo>
                  <a:lnTo>
                    <a:pt x="914400" y="927100"/>
                  </a:lnTo>
                  <a:lnTo>
                    <a:pt x="914400" y="914400"/>
                  </a:lnTo>
                  <a:cubicBezTo>
                    <a:pt x="914400" y="408940"/>
                    <a:pt x="1323340" y="0"/>
                    <a:pt x="1828800" y="0"/>
                  </a:cubicBezTo>
                  <a:lnTo>
                    <a:pt x="13538200" y="0"/>
                  </a:lnTo>
                  <a:cubicBezTo>
                    <a:pt x="14043661" y="0"/>
                    <a:pt x="14452600" y="408940"/>
                    <a:pt x="14452600" y="914400"/>
                  </a:cubicBezTo>
                  <a:lnTo>
                    <a:pt x="14452600" y="927100"/>
                  </a:lnTo>
                  <a:lnTo>
                    <a:pt x="14452600" y="927100"/>
                  </a:lnTo>
                  <a:cubicBezTo>
                    <a:pt x="14958061" y="927100"/>
                    <a:pt x="15367000" y="1336040"/>
                    <a:pt x="15367000" y="18415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8F8F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5" name="Freeform 45"/>
            <p:cNvSpPr/>
            <p:nvPr/>
          </p:nvSpPr>
          <p:spPr>
            <a:xfrm>
              <a:off x="0" y="0"/>
              <a:ext cx="15443200" cy="15367000"/>
            </a:xfrm>
            <a:custGeom>
              <a:avLst/>
              <a:gdLst/>
              <a:ahLst/>
              <a:cxnLst/>
              <a:rect l="l" t="t" r="r" b="b"/>
              <a:pathLst>
                <a:path w="15443200" h="15367000">
                  <a:moveTo>
                    <a:pt x="13576300" y="15367000"/>
                  </a:moveTo>
                  <a:lnTo>
                    <a:pt x="1866900" y="15367000"/>
                  </a:lnTo>
                  <a:cubicBezTo>
                    <a:pt x="1353820" y="15367000"/>
                    <a:pt x="934720" y="14959330"/>
                    <a:pt x="915670" y="14451330"/>
                  </a:cubicBezTo>
                  <a:cubicBezTo>
                    <a:pt x="407670" y="14432280"/>
                    <a:pt x="0" y="14011911"/>
                    <a:pt x="0" y="13500100"/>
                  </a:cubicBezTo>
                  <a:lnTo>
                    <a:pt x="0" y="1879600"/>
                  </a:lnTo>
                  <a:cubicBezTo>
                    <a:pt x="0" y="1366520"/>
                    <a:pt x="406400" y="947420"/>
                    <a:pt x="914400" y="928370"/>
                  </a:cubicBezTo>
                  <a:cubicBezTo>
                    <a:pt x="928370" y="414020"/>
                    <a:pt x="1350010" y="0"/>
                    <a:pt x="1866900" y="0"/>
                  </a:cubicBezTo>
                  <a:lnTo>
                    <a:pt x="13576300" y="0"/>
                  </a:lnTo>
                  <a:cubicBezTo>
                    <a:pt x="14093189" y="0"/>
                    <a:pt x="14514830" y="414020"/>
                    <a:pt x="14528800" y="928370"/>
                  </a:cubicBezTo>
                  <a:cubicBezTo>
                    <a:pt x="15036800" y="948690"/>
                    <a:pt x="15443200" y="1367790"/>
                    <a:pt x="15443200" y="1879600"/>
                  </a:cubicBezTo>
                  <a:lnTo>
                    <a:pt x="15443200" y="13500100"/>
                  </a:lnTo>
                  <a:cubicBezTo>
                    <a:pt x="15443200" y="14013180"/>
                    <a:pt x="15035530" y="14432280"/>
                    <a:pt x="14527530" y="14451330"/>
                  </a:cubicBezTo>
                  <a:cubicBezTo>
                    <a:pt x="14508480" y="14959330"/>
                    <a:pt x="14089380" y="15367000"/>
                    <a:pt x="13576300" y="15367000"/>
                  </a:cubicBezTo>
                  <a:close/>
                  <a:moveTo>
                    <a:pt x="1866900" y="76200"/>
                  </a:moveTo>
                  <a:cubicBezTo>
                    <a:pt x="1384300" y="76200"/>
                    <a:pt x="990600" y="469900"/>
                    <a:pt x="990600" y="952500"/>
                  </a:cubicBezTo>
                  <a:lnTo>
                    <a:pt x="990600" y="965200"/>
                  </a:lnTo>
                  <a:cubicBezTo>
                    <a:pt x="990600" y="986790"/>
                    <a:pt x="974090" y="1003300"/>
                    <a:pt x="952500" y="1003300"/>
                  </a:cubicBezTo>
                  <a:cubicBezTo>
                    <a:pt x="469900" y="1003300"/>
                    <a:pt x="76200" y="1397000"/>
                    <a:pt x="76200" y="1879600"/>
                  </a:cubicBezTo>
                  <a:lnTo>
                    <a:pt x="76200" y="13500100"/>
                  </a:lnTo>
                  <a:cubicBezTo>
                    <a:pt x="76200" y="13982700"/>
                    <a:pt x="469900" y="14376400"/>
                    <a:pt x="952500" y="14376400"/>
                  </a:cubicBezTo>
                  <a:cubicBezTo>
                    <a:pt x="974090" y="14376400"/>
                    <a:pt x="990600" y="14392911"/>
                    <a:pt x="990600" y="14414500"/>
                  </a:cubicBezTo>
                  <a:cubicBezTo>
                    <a:pt x="990600" y="14897100"/>
                    <a:pt x="1384300" y="15290800"/>
                    <a:pt x="1866900" y="15290800"/>
                  </a:cubicBezTo>
                  <a:lnTo>
                    <a:pt x="13576300" y="15290800"/>
                  </a:lnTo>
                  <a:cubicBezTo>
                    <a:pt x="14058900" y="15290800"/>
                    <a:pt x="14452600" y="14897100"/>
                    <a:pt x="14452600" y="14414500"/>
                  </a:cubicBezTo>
                  <a:cubicBezTo>
                    <a:pt x="14452600" y="14392911"/>
                    <a:pt x="14469111" y="14376400"/>
                    <a:pt x="14490700" y="14376400"/>
                  </a:cubicBezTo>
                  <a:cubicBezTo>
                    <a:pt x="14973300" y="14376400"/>
                    <a:pt x="15367000" y="13982700"/>
                    <a:pt x="15367000" y="13500100"/>
                  </a:cubicBezTo>
                  <a:lnTo>
                    <a:pt x="15367000" y="1879600"/>
                  </a:lnTo>
                  <a:cubicBezTo>
                    <a:pt x="15367000" y="1397000"/>
                    <a:pt x="14973300" y="1003300"/>
                    <a:pt x="14490700" y="1003300"/>
                  </a:cubicBezTo>
                  <a:cubicBezTo>
                    <a:pt x="14469111" y="1003300"/>
                    <a:pt x="14452600" y="986790"/>
                    <a:pt x="14452600" y="965200"/>
                  </a:cubicBezTo>
                  <a:lnTo>
                    <a:pt x="14452600" y="952500"/>
                  </a:lnTo>
                  <a:cubicBezTo>
                    <a:pt x="14452600" y="469900"/>
                    <a:pt x="14058900" y="76200"/>
                    <a:pt x="13576300" y="76200"/>
                  </a:cubicBezTo>
                  <a:lnTo>
                    <a:pt x="1866900" y="76200"/>
                  </a:lnTo>
                  <a:close/>
                </a:path>
              </a:pathLst>
            </a:custGeom>
            <a:solidFill>
              <a:srgbClr val="DDD0AE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482600" y="482600"/>
              <a:ext cx="14478000" cy="14401800"/>
            </a:xfrm>
            <a:custGeom>
              <a:avLst/>
              <a:gdLst/>
              <a:ahLst/>
              <a:cxnLst/>
              <a:rect l="l" t="t" r="r" b="b"/>
              <a:pathLst>
                <a:path w="14478000" h="14401800">
                  <a:moveTo>
                    <a:pt x="1384300" y="14401800"/>
                  </a:moveTo>
                  <a:cubicBezTo>
                    <a:pt x="1125220" y="14401800"/>
                    <a:pt x="914400" y="14190980"/>
                    <a:pt x="914400" y="13931900"/>
                  </a:cubicBezTo>
                  <a:lnTo>
                    <a:pt x="914400" y="13487400"/>
                  </a:lnTo>
                  <a:lnTo>
                    <a:pt x="469900" y="13487400"/>
                  </a:lnTo>
                  <a:cubicBezTo>
                    <a:pt x="210820" y="13487400"/>
                    <a:pt x="0" y="13276580"/>
                    <a:pt x="0" y="13017500"/>
                  </a:cubicBezTo>
                  <a:lnTo>
                    <a:pt x="0" y="1397000"/>
                  </a:lnTo>
                  <a:cubicBezTo>
                    <a:pt x="0" y="1137920"/>
                    <a:pt x="210820" y="927100"/>
                    <a:pt x="469900" y="927100"/>
                  </a:cubicBezTo>
                  <a:lnTo>
                    <a:pt x="914400" y="927100"/>
                  </a:lnTo>
                  <a:lnTo>
                    <a:pt x="914400" y="469900"/>
                  </a:lnTo>
                  <a:cubicBezTo>
                    <a:pt x="914400" y="210820"/>
                    <a:pt x="1125220" y="0"/>
                    <a:pt x="1384300" y="0"/>
                  </a:cubicBezTo>
                  <a:lnTo>
                    <a:pt x="13093700" y="0"/>
                  </a:lnTo>
                  <a:cubicBezTo>
                    <a:pt x="13352780" y="0"/>
                    <a:pt x="13563600" y="210820"/>
                    <a:pt x="13563600" y="469900"/>
                  </a:cubicBezTo>
                  <a:lnTo>
                    <a:pt x="13563600" y="927100"/>
                  </a:lnTo>
                  <a:lnTo>
                    <a:pt x="14008100" y="927100"/>
                  </a:lnTo>
                  <a:cubicBezTo>
                    <a:pt x="14267180" y="927100"/>
                    <a:pt x="14478000" y="1137920"/>
                    <a:pt x="14478000" y="1397000"/>
                  </a:cubicBezTo>
                  <a:lnTo>
                    <a:pt x="14478000" y="13017500"/>
                  </a:lnTo>
                  <a:cubicBezTo>
                    <a:pt x="14478000" y="13276580"/>
                    <a:pt x="14267180" y="13487400"/>
                    <a:pt x="14008100" y="13487400"/>
                  </a:cubicBezTo>
                  <a:lnTo>
                    <a:pt x="13563600" y="13487400"/>
                  </a:lnTo>
                  <a:lnTo>
                    <a:pt x="13563600" y="13931900"/>
                  </a:lnTo>
                  <a:cubicBezTo>
                    <a:pt x="13563600" y="14190980"/>
                    <a:pt x="13352780" y="14401800"/>
                    <a:pt x="13093700" y="14401800"/>
                  </a:cubicBezTo>
                  <a:lnTo>
                    <a:pt x="1384300" y="14401800"/>
                  </a:lnTo>
                  <a:close/>
                </a:path>
              </a:pathLst>
            </a:custGeom>
            <a:blipFill>
              <a:blip r:embed="rId7"/>
              <a:stretch>
                <a:fillRect l="-16396" r="-16396"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444500" y="444500"/>
              <a:ext cx="14554200" cy="14478000"/>
            </a:xfrm>
            <a:custGeom>
              <a:avLst/>
              <a:gdLst/>
              <a:ahLst/>
              <a:cxnLst/>
              <a:rect l="l" t="t" r="r" b="b"/>
              <a:pathLst>
                <a:path w="14554200" h="14478000">
                  <a:moveTo>
                    <a:pt x="13131800" y="14478000"/>
                  </a:moveTo>
                  <a:lnTo>
                    <a:pt x="1422400" y="14478000"/>
                  </a:lnTo>
                  <a:cubicBezTo>
                    <a:pt x="1141730" y="14478000"/>
                    <a:pt x="914400" y="14250670"/>
                    <a:pt x="914400" y="13970000"/>
                  </a:cubicBezTo>
                  <a:lnTo>
                    <a:pt x="914400" y="13563600"/>
                  </a:lnTo>
                  <a:lnTo>
                    <a:pt x="508000" y="13563600"/>
                  </a:lnTo>
                  <a:cubicBezTo>
                    <a:pt x="227330" y="13563600"/>
                    <a:pt x="0" y="13336270"/>
                    <a:pt x="0" y="13055600"/>
                  </a:cubicBezTo>
                  <a:lnTo>
                    <a:pt x="0" y="1435100"/>
                  </a:lnTo>
                  <a:cubicBezTo>
                    <a:pt x="0" y="1154430"/>
                    <a:pt x="227330" y="927100"/>
                    <a:pt x="508000" y="927100"/>
                  </a:cubicBezTo>
                  <a:lnTo>
                    <a:pt x="914400" y="927100"/>
                  </a:lnTo>
                  <a:lnTo>
                    <a:pt x="914400" y="508000"/>
                  </a:lnTo>
                  <a:cubicBezTo>
                    <a:pt x="914400" y="227330"/>
                    <a:pt x="1141730" y="0"/>
                    <a:pt x="1422400" y="0"/>
                  </a:cubicBezTo>
                  <a:lnTo>
                    <a:pt x="13131800" y="0"/>
                  </a:lnTo>
                  <a:cubicBezTo>
                    <a:pt x="13412470" y="0"/>
                    <a:pt x="13639800" y="227330"/>
                    <a:pt x="13639800" y="508000"/>
                  </a:cubicBezTo>
                  <a:lnTo>
                    <a:pt x="13639800" y="927100"/>
                  </a:lnTo>
                  <a:lnTo>
                    <a:pt x="14046200" y="927100"/>
                  </a:lnTo>
                  <a:cubicBezTo>
                    <a:pt x="14326870" y="927100"/>
                    <a:pt x="14554200" y="1154430"/>
                    <a:pt x="14554200" y="1435100"/>
                  </a:cubicBezTo>
                  <a:lnTo>
                    <a:pt x="14554200" y="13055600"/>
                  </a:lnTo>
                  <a:cubicBezTo>
                    <a:pt x="14554200" y="13336270"/>
                    <a:pt x="14326870" y="13563600"/>
                    <a:pt x="14046200" y="13563600"/>
                  </a:cubicBezTo>
                  <a:lnTo>
                    <a:pt x="13639800" y="13563600"/>
                  </a:lnTo>
                  <a:lnTo>
                    <a:pt x="13639800" y="13970000"/>
                  </a:lnTo>
                  <a:cubicBezTo>
                    <a:pt x="13639800" y="14250670"/>
                    <a:pt x="13412470" y="14478000"/>
                    <a:pt x="13131800" y="14478000"/>
                  </a:cubicBezTo>
                  <a:close/>
                  <a:moveTo>
                    <a:pt x="508000" y="1003300"/>
                  </a:moveTo>
                  <a:cubicBezTo>
                    <a:pt x="270510" y="1003300"/>
                    <a:pt x="76200" y="1197610"/>
                    <a:pt x="76200" y="1435100"/>
                  </a:cubicBezTo>
                  <a:lnTo>
                    <a:pt x="76200" y="13055600"/>
                  </a:lnTo>
                  <a:cubicBezTo>
                    <a:pt x="76200" y="13293089"/>
                    <a:pt x="270510" y="13487400"/>
                    <a:pt x="508000" y="13487400"/>
                  </a:cubicBezTo>
                  <a:lnTo>
                    <a:pt x="952500" y="13487400"/>
                  </a:lnTo>
                  <a:cubicBezTo>
                    <a:pt x="974090" y="13487400"/>
                    <a:pt x="990600" y="13503911"/>
                    <a:pt x="990600" y="13525500"/>
                  </a:cubicBezTo>
                  <a:lnTo>
                    <a:pt x="990600" y="13970000"/>
                  </a:lnTo>
                  <a:cubicBezTo>
                    <a:pt x="990600" y="14207489"/>
                    <a:pt x="1184910" y="14401800"/>
                    <a:pt x="1422400" y="14401800"/>
                  </a:cubicBezTo>
                  <a:lnTo>
                    <a:pt x="13131800" y="14401800"/>
                  </a:lnTo>
                  <a:cubicBezTo>
                    <a:pt x="13369289" y="14401800"/>
                    <a:pt x="13563600" y="14207489"/>
                    <a:pt x="13563600" y="13970000"/>
                  </a:cubicBezTo>
                  <a:lnTo>
                    <a:pt x="13563600" y="13525500"/>
                  </a:lnTo>
                  <a:cubicBezTo>
                    <a:pt x="13563600" y="13503911"/>
                    <a:pt x="13580111" y="13487400"/>
                    <a:pt x="13601700" y="13487400"/>
                  </a:cubicBezTo>
                  <a:lnTo>
                    <a:pt x="14046200" y="13487400"/>
                  </a:lnTo>
                  <a:cubicBezTo>
                    <a:pt x="14283689" y="13487400"/>
                    <a:pt x="14478000" y="13293089"/>
                    <a:pt x="14478000" y="13055600"/>
                  </a:cubicBezTo>
                  <a:lnTo>
                    <a:pt x="14478000" y="1435100"/>
                  </a:lnTo>
                  <a:cubicBezTo>
                    <a:pt x="14478000" y="1197610"/>
                    <a:pt x="14283689" y="1003300"/>
                    <a:pt x="14046200" y="1003300"/>
                  </a:cubicBezTo>
                  <a:lnTo>
                    <a:pt x="13601700" y="1003300"/>
                  </a:lnTo>
                  <a:cubicBezTo>
                    <a:pt x="13580111" y="1003300"/>
                    <a:pt x="13563600" y="986790"/>
                    <a:pt x="13563600" y="965200"/>
                  </a:cubicBezTo>
                  <a:lnTo>
                    <a:pt x="13563600" y="508000"/>
                  </a:lnTo>
                  <a:cubicBezTo>
                    <a:pt x="13563600" y="270510"/>
                    <a:pt x="13369289" y="76200"/>
                    <a:pt x="13131800" y="76200"/>
                  </a:cubicBezTo>
                  <a:lnTo>
                    <a:pt x="1422400" y="76200"/>
                  </a:lnTo>
                  <a:cubicBezTo>
                    <a:pt x="1184910" y="76200"/>
                    <a:pt x="990600" y="270510"/>
                    <a:pt x="990600" y="508000"/>
                  </a:cubicBezTo>
                  <a:lnTo>
                    <a:pt x="990600" y="965200"/>
                  </a:lnTo>
                  <a:cubicBezTo>
                    <a:pt x="990600" y="986790"/>
                    <a:pt x="974090" y="1003300"/>
                    <a:pt x="952500" y="1003300"/>
                  </a:cubicBezTo>
                  <a:lnTo>
                    <a:pt x="508000" y="1003300"/>
                  </a:lnTo>
                  <a:close/>
                </a:path>
              </a:pathLst>
            </a:custGeom>
            <a:solidFill>
              <a:srgbClr val="97BBBA"/>
            </a:solidFill>
          </p:spPr>
        </p:sp>
      </p:grpSp>
    </p:spTree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D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04678" y="102362"/>
            <a:ext cx="2112378" cy="2117672"/>
          </a:xfrm>
          <a:custGeom>
            <a:avLst/>
            <a:gdLst/>
            <a:ahLst/>
            <a:cxnLst/>
            <a:rect l="l" t="t" r="r" b="b"/>
            <a:pathLst>
              <a:path w="2112378" h="2117672">
                <a:moveTo>
                  <a:pt x="0" y="2117672"/>
                </a:moveTo>
                <a:lnTo>
                  <a:pt x="2112378" y="2117672"/>
                </a:lnTo>
                <a:lnTo>
                  <a:pt x="2112378" y="0"/>
                </a:lnTo>
                <a:lnTo>
                  <a:pt x="0" y="0"/>
                </a:lnTo>
                <a:lnTo>
                  <a:pt x="0" y="21176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6126938" y="102362"/>
            <a:ext cx="2035671" cy="2040773"/>
          </a:xfrm>
          <a:custGeom>
            <a:avLst/>
            <a:gdLst/>
            <a:ahLst/>
            <a:cxnLst/>
            <a:rect l="l" t="t" r="r" b="b"/>
            <a:pathLst>
              <a:path w="2035671" h="2040773">
                <a:moveTo>
                  <a:pt x="2035671" y="2040773"/>
                </a:moveTo>
                <a:lnTo>
                  <a:pt x="0" y="2040773"/>
                </a:lnTo>
                <a:lnTo>
                  <a:pt x="0" y="0"/>
                </a:lnTo>
                <a:lnTo>
                  <a:pt x="2035671" y="0"/>
                </a:lnTo>
                <a:lnTo>
                  <a:pt x="2035671" y="20407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89890" y="2370966"/>
            <a:ext cx="14827709" cy="1683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sz="2799">
                <a:solidFill>
                  <a:srgbClr val="FFFFFF"/>
                </a:solidFill>
                <a:latin typeface="Niramit"/>
                <a:ea typeface="Niramit"/>
                <a:cs typeface="Niramit"/>
                <a:sym typeface="Niramit"/>
              </a:rPr>
              <a:t>กิจกรรม “กม.กสอ. ไม่รับของขวัญและของกำนัลทุกชนิดจากการปฏิบัติหน้าที่ (No Gift Policy)”</a:t>
            </a:r>
          </a:p>
          <a:p>
            <a:pPr algn="ctr">
              <a:lnSpc>
                <a:spcPts val="4507"/>
              </a:lnSpc>
            </a:pPr>
            <a:r>
              <a:rPr lang="en-US" sz="2799">
                <a:solidFill>
                  <a:srgbClr val="FFFFFF"/>
                </a:solidFill>
                <a:latin typeface="Niramit"/>
                <a:ea typeface="Niramit"/>
                <a:cs typeface="Niramit"/>
                <a:sym typeface="Niramit"/>
              </a:rPr>
              <a:t>เพื่อให้บุคลากร กม.กสอ. ได้รับการปลูกฝังการเรียนรู้ด้านคุณธรรมจริยธรรมและต่อต้านการทุจริตในหน่วยงานโดยการจัดการจัดประชุมให้ความรู้แก่บุคลากรในหน่วยงาน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707387" y="4396870"/>
            <a:ext cx="6155156" cy="3950611"/>
            <a:chOff x="0" y="0"/>
            <a:chExt cx="1356682" cy="8707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6682" cy="870770"/>
            </a:xfrm>
            <a:custGeom>
              <a:avLst/>
              <a:gdLst/>
              <a:ahLst/>
              <a:cxnLst/>
              <a:rect l="l" t="t" r="r" b="b"/>
              <a:pathLst>
                <a:path w="1356682" h="870770">
                  <a:moveTo>
                    <a:pt x="28929" y="0"/>
                  </a:moveTo>
                  <a:lnTo>
                    <a:pt x="1327753" y="0"/>
                  </a:lnTo>
                  <a:cubicBezTo>
                    <a:pt x="1343730" y="0"/>
                    <a:pt x="1356682" y="12952"/>
                    <a:pt x="1356682" y="28929"/>
                  </a:cubicBezTo>
                  <a:lnTo>
                    <a:pt x="1356682" y="841841"/>
                  </a:lnTo>
                  <a:cubicBezTo>
                    <a:pt x="1356682" y="857818"/>
                    <a:pt x="1343730" y="870770"/>
                    <a:pt x="1327753" y="870770"/>
                  </a:cubicBezTo>
                  <a:lnTo>
                    <a:pt x="28929" y="870770"/>
                  </a:lnTo>
                  <a:cubicBezTo>
                    <a:pt x="12952" y="870770"/>
                    <a:pt x="0" y="857818"/>
                    <a:pt x="0" y="841841"/>
                  </a:cubicBezTo>
                  <a:lnTo>
                    <a:pt x="0" y="28929"/>
                  </a:lnTo>
                  <a:cubicBezTo>
                    <a:pt x="0" y="12952"/>
                    <a:pt x="12952" y="0"/>
                    <a:pt x="28929" y="0"/>
                  </a:cubicBezTo>
                  <a:close/>
                </a:path>
              </a:pathLst>
            </a:custGeom>
            <a:blipFill>
              <a:blip r:embed="rId4"/>
              <a:stretch>
                <a:fillRect t="-8355" b="-8355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84735" y="8063607"/>
            <a:ext cx="2035671" cy="2040773"/>
          </a:xfrm>
          <a:custGeom>
            <a:avLst/>
            <a:gdLst/>
            <a:ahLst/>
            <a:cxnLst/>
            <a:rect l="l" t="t" r="r" b="b"/>
            <a:pathLst>
              <a:path w="2035671" h="2040773">
                <a:moveTo>
                  <a:pt x="0" y="0"/>
                </a:moveTo>
                <a:lnTo>
                  <a:pt x="2035671" y="0"/>
                </a:lnTo>
                <a:lnTo>
                  <a:pt x="2035671" y="2040773"/>
                </a:lnTo>
                <a:lnTo>
                  <a:pt x="0" y="20407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126938" y="8063607"/>
            <a:ext cx="2035671" cy="2040773"/>
          </a:xfrm>
          <a:custGeom>
            <a:avLst/>
            <a:gdLst/>
            <a:ahLst/>
            <a:cxnLst/>
            <a:rect l="l" t="t" r="r" b="b"/>
            <a:pathLst>
              <a:path w="2035671" h="2040773">
                <a:moveTo>
                  <a:pt x="2035671" y="0"/>
                </a:moveTo>
                <a:lnTo>
                  <a:pt x="0" y="0"/>
                </a:lnTo>
                <a:lnTo>
                  <a:pt x="0" y="2040773"/>
                </a:lnTo>
                <a:lnTo>
                  <a:pt x="2035671" y="2040773"/>
                </a:lnTo>
                <a:lnTo>
                  <a:pt x="20356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466480" y="246073"/>
            <a:ext cx="13633013" cy="1897061"/>
            <a:chOff x="0" y="0"/>
            <a:chExt cx="18177351" cy="25294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381257" cy="2529415"/>
            </a:xfrm>
            <a:custGeom>
              <a:avLst/>
              <a:gdLst/>
              <a:ahLst/>
              <a:cxnLst/>
              <a:rect l="l" t="t" r="r" b="b"/>
              <a:pathLst>
                <a:path w="8381257" h="2529415">
                  <a:moveTo>
                    <a:pt x="0" y="0"/>
                  </a:moveTo>
                  <a:lnTo>
                    <a:pt x="8381257" y="0"/>
                  </a:lnTo>
                  <a:lnTo>
                    <a:pt x="8381257" y="2529415"/>
                  </a:lnTo>
                  <a:lnTo>
                    <a:pt x="0" y="252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1002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0756856" y="0"/>
              <a:ext cx="7420495" cy="2529415"/>
            </a:xfrm>
            <a:custGeom>
              <a:avLst/>
              <a:gdLst/>
              <a:ahLst/>
              <a:cxnLst/>
              <a:rect l="l" t="t" r="r" b="b"/>
              <a:pathLst>
                <a:path w="7420495" h="2529415">
                  <a:moveTo>
                    <a:pt x="0" y="0"/>
                  </a:moveTo>
                  <a:lnTo>
                    <a:pt x="7420495" y="0"/>
                  </a:lnTo>
                  <a:lnTo>
                    <a:pt x="7420495" y="2529415"/>
                  </a:lnTo>
                  <a:lnTo>
                    <a:pt x="0" y="252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4267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341336" y="0"/>
              <a:ext cx="6411877" cy="2529415"/>
            </a:xfrm>
            <a:custGeom>
              <a:avLst/>
              <a:gdLst/>
              <a:ahLst/>
              <a:cxnLst/>
              <a:rect l="l" t="t" r="r" b="b"/>
              <a:pathLst>
                <a:path w="6411877" h="2529415">
                  <a:moveTo>
                    <a:pt x="0" y="0"/>
                  </a:moveTo>
                  <a:lnTo>
                    <a:pt x="6411877" y="0"/>
                  </a:lnTo>
                  <a:lnTo>
                    <a:pt x="6411877" y="2529415"/>
                  </a:lnTo>
                  <a:lnTo>
                    <a:pt x="0" y="252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8085" r="-15730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648374" y="746266"/>
            <a:ext cx="15269226" cy="206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6"/>
              </a:lnSpc>
            </a:pPr>
            <a:r>
              <a:rPr lang="en-US" sz="5800">
                <a:solidFill>
                  <a:srgbClr val="5B4D46"/>
                </a:solidFill>
                <a:latin typeface="Was MarinaNP"/>
                <a:ea typeface="Was MarinaNP"/>
                <a:cs typeface="Was MarinaNP"/>
                <a:sym typeface="Was MarinaNP"/>
              </a:rPr>
              <a:t>กิจกรรม “กม.กสอ. ไม่รับของขวัญและของกำนัลทุกชนิด</a:t>
            </a:r>
          </a:p>
          <a:p>
            <a:pPr algn="ctr">
              <a:lnSpc>
                <a:spcPts val="4756"/>
              </a:lnSpc>
            </a:pPr>
            <a:r>
              <a:rPr lang="en-US" sz="5800">
                <a:solidFill>
                  <a:srgbClr val="5B4D46"/>
                </a:solidFill>
                <a:latin typeface="Was MarinaNP"/>
                <a:ea typeface="Was MarinaNP"/>
                <a:cs typeface="Was MarinaNP"/>
                <a:sym typeface="Was MarinaNP"/>
              </a:rPr>
              <a:t>จากการปฏิบัติหน้าที่ (No Gift Policy)”</a:t>
            </a:r>
          </a:p>
          <a:p>
            <a:pPr algn="ctr">
              <a:lnSpc>
                <a:spcPts val="5739"/>
              </a:lnSpc>
            </a:pPr>
            <a:endParaRPr lang="en-US" sz="5800">
              <a:solidFill>
                <a:srgbClr val="5B4D46"/>
              </a:solidFill>
              <a:latin typeface="Was MarinaNP"/>
              <a:ea typeface="Was MarinaNP"/>
              <a:cs typeface="Was MarinaNP"/>
              <a:sym typeface="Was MarinaNP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466480" y="8595131"/>
            <a:ext cx="13597508" cy="1007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5"/>
              </a:lnSpc>
            </a:pPr>
            <a:r>
              <a:rPr lang="en-US" sz="2599">
                <a:solidFill>
                  <a:srgbClr val="F3E3AD"/>
                </a:solidFill>
                <a:latin typeface="Niramit"/>
                <a:ea typeface="Niramit"/>
                <a:cs typeface="Niramit"/>
                <a:sym typeface="Niramit"/>
              </a:rPr>
              <a:t> ผลการดำเนินงาน : บุคลากรของ กม.กสอ. เข้าร่วมกิจกรรม จำนวน 35 ราย จากบุคลากรทั้งหมด 40 ราย คิดเป็นร้อยละ 88.00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417163" y="4396870"/>
            <a:ext cx="6155156" cy="3950611"/>
            <a:chOff x="0" y="0"/>
            <a:chExt cx="1356682" cy="8707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56682" cy="870770"/>
            </a:xfrm>
            <a:custGeom>
              <a:avLst/>
              <a:gdLst/>
              <a:ahLst/>
              <a:cxnLst/>
              <a:rect l="l" t="t" r="r" b="b"/>
              <a:pathLst>
                <a:path w="1356682" h="870770">
                  <a:moveTo>
                    <a:pt x="28929" y="0"/>
                  </a:moveTo>
                  <a:lnTo>
                    <a:pt x="1327753" y="0"/>
                  </a:lnTo>
                  <a:cubicBezTo>
                    <a:pt x="1343730" y="0"/>
                    <a:pt x="1356682" y="12952"/>
                    <a:pt x="1356682" y="28929"/>
                  </a:cubicBezTo>
                  <a:lnTo>
                    <a:pt x="1356682" y="841841"/>
                  </a:lnTo>
                  <a:cubicBezTo>
                    <a:pt x="1356682" y="857818"/>
                    <a:pt x="1343730" y="870770"/>
                    <a:pt x="1327753" y="870770"/>
                  </a:cubicBezTo>
                  <a:lnTo>
                    <a:pt x="28929" y="870770"/>
                  </a:lnTo>
                  <a:cubicBezTo>
                    <a:pt x="12952" y="870770"/>
                    <a:pt x="0" y="857818"/>
                    <a:pt x="0" y="841841"/>
                  </a:cubicBezTo>
                  <a:lnTo>
                    <a:pt x="0" y="28929"/>
                  </a:lnTo>
                  <a:cubicBezTo>
                    <a:pt x="0" y="12952"/>
                    <a:pt x="12952" y="0"/>
                    <a:pt x="28929" y="0"/>
                  </a:cubicBezTo>
                  <a:close/>
                </a:path>
              </a:pathLst>
            </a:custGeom>
            <a:blipFill>
              <a:blip r:embed="rId7"/>
              <a:stretch>
                <a:fillRect t="-8213" b="-8213"/>
              </a:stretch>
            </a:blipFill>
          </p:spPr>
        </p:sp>
      </p:grpSp>
    </p:spTree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FDE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64660"/>
            <a:ext cx="18770524" cy="1778721"/>
            <a:chOff x="0" y="0"/>
            <a:chExt cx="25027365" cy="237162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51470"/>
              <a:ext cx="25027365" cy="2320158"/>
              <a:chOff x="0" y="0"/>
              <a:chExt cx="4943677" cy="45830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943677" cy="458303"/>
              </a:xfrm>
              <a:custGeom>
                <a:avLst/>
                <a:gdLst/>
                <a:ahLst/>
                <a:cxnLst/>
                <a:rect l="l" t="t" r="r" b="b"/>
                <a:pathLst>
                  <a:path w="4943677" h="458303">
                    <a:moveTo>
                      <a:pt x="0" y="0"/>
                    </a:moveTo>
                    <a:lnTo>
                      <a:pt x="4943677" y="0"/>
                    </a:lnTo>
                    <a:lnTo>
                      <a:pt x="4943677" y="458303"/>
                    </a:lnTo>
                    <a:lnTo>
                      <a:pt x="0" y="458303"/>
                    </a:lnTo>
                    <a:close/>
                  </a:path>
                </a:pathLst>
              </a:custGeom>
              <a:solidFill>
                <a:srgbClr val="F1D0D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4943677" cy="505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0"/>
                  </a:lnSpc>
                </a:pPr>
                <a:endParaRPr/>
              </a:p>
            </p:txBody>
          </p:sp>
        </p:grpSp>
        <p:sp>
          <p:nvSpPr>
            <p:cNvPr id="6" name="AutoShape 6"/>
            <p:cNvSpPr/>
            <p:nvPr/>
          </p:nvSpPr>
          <p:spPr>
            <a:xfrm>
              <a:off x="422302" y="31750"/>
              <a:ext cx="24384000" cy="0"/>
            </a:xfrm>
            <a:prstGeom prst="line">
              <a:avLst/>
            </a:prstGeom>
            <a:ln w="63500" cap="flat">
              <a:solidFill>
                <a:srgbClr val="ECB0C3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3512715" y="106355"/>
            <a:ext cx="10534854" cy="1465946"/>
            <a:chOff x="0" y="0"/>
            <a:chExt cx="14046472" cy="19545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476581" cy="1954595"/>
            </a:xfrm>
            <a:custGeom>
              <a:avLst/>
              <a:gdLst/>
              <a:ahLst/>
              <a:cxnLst/>
              <a:rect l="l" t="t" r="r" b="b"/>
              <a:pathLst>
                <a:path w="6476581" h="1954595">
                  <a:moveTo>
                    <a:pt x="0" y="0"/>
                  </a:moveTo>
                  <a:lnTo>
                    <a:pt x="6476581" y="0"/>
                  </a:lnTo>
                  <a:lnTo>
                    <a:pt x="6476581" y="1954595"/>
                  </a:lnTo>
                  <a:lnTo>
                    <a:pt x="0" y="1954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002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8312316" y="0"/>
              <a:ext cx="5734157" cy="1954595"/>
            </a:xfrm>
            <a:custGeom>
              <a:avLst/>
              <a:gdLst/>
              <a:ahLst/>
              <a:cxnLst/>
              <a:rect l="l" t="t" r="r" b="b"/>
              <a:pathLst>
                <a:path w="5734157" h="1954595">
                  <a:moveTo>
                    <a:pt x="0" y="0"/>
                  </a:moveTo>
                  <a:lnTo>
                    <a:pt x="5734156" y="0"/>
                  </a:lnTo>
                  <a:lnTo>
                    <a:pt x="5734156" y="1954595"/>
                  </a:lnTo>
                  <a:lnTo>
                    <a:pt x="0" y="1954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426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5672986" y="0"/>
              <a:ext cx="4954751" cy="1954595"/>
            </a:xfrm>
            <a:custGeom>
              <a:avLst/>
              <a:gdLst/>
              <a:ahLst/>
              <a:cxnLst/>
              <a:rect l="l" t="t" r="r" b="b"/>
              <a:pathLst>
                <a:path w="4954751" h="1954595">
                  <a:moveTo>
                    <a:pt x="0" y="0"/>
                  </a:moveTo>
                  <a:lnTo>
                    <a:pt x="4954752" y="0"/>
                  </a:lnTo>
                  <a:lnTo>
                    <a:pt x="4954752" y="1954595"/>
                  </a:lnTo>
                  <a:lnTo>
                    <a:pt x="0" y="1954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8085" r="-15730"/>
              </a:stretch>
            </a:blipFill>
          </p:spPr>
        </p:sp>
      </p:grpSp>
      <p:sp>
        <p:nvSpPr>
          <p:cNvPr id="11" name="AutoShape 11"/>
          <p:cNvSpPr/>
          <p:nvPr/>
        </p:nvSpPr>
        <p:spPr>
          <a:xfrm>
            <a:off x="0" y="196842"/>
            <a:ext cx="18288000" cy="0"/>
          </a:xfrm>
          <a:prstGeom prst="line">
            <a:avLst/>
          </a:prstGeom>
          <a:ln w="47625" cap="flat">
            <a:solidFill>
              <a:srgbClr val="ECB0C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4744404" y="3929674"/>
            <a:ext cx="8137705" cy="4291997"/>
          </a:xfrm>
          <a:custGeom>
            <a:avLst/>
            <a:gdLst/>
            <a:ahLst/>
            <a:cxnLst/>
            <a:rect l="l" t="t" r="r" b="b"/>
            <a:pathLst>
              <a:path w="8137705" h="4291997">
                <a:moveTo>
                  <a:pt x="0" y="0"/>
                </a:moveTo>
                <a:lnTo>
                  <a:pt x="8137705" y="0"/>
                </a:lnTo>
                <a:lnTo>
                  <a:pt x="8137705" y="4291998"/>
                </a:lnTo>
                <a:lnTo>
                  <a:pt x="0" y="4291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99" t="-21694" b="-2423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95504" y="3782342"/>
            <a:ext cx="3634251" cy="2726304"/>
          </a:xfrm>
          <a:custGeom>
            <a:avLst/>
            <a:gdLst/>
            <a:ahLst/>
            <a:cxnLst/>
            <a:rect l="l" t="t" r="r" b="b"/>
            <a:pathLst>
              <a:path w="3634251" h="2726304">
                <a:moveTo>
                  <a:pt x="0" y="0"/>
                </a:moveTo>
                <a:lnTo>
                  <a:pt x="3634251" y="0"/>
                </a:lnTo>
                <a:lnTo>
                  <a:pt x="3634251" y="2726304"/>
                </a:lnTo>
                <a:lnTo>
                  <a:pt x="0" y="2726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57191" y="3777886"/>
            <a:ext cx="3741200" cy="4987141"/>
          </a:xfrm>
          <a:custGeom>
            <a:avLst/>
            <a:gdLst/>
            <a:ahLst/>
            <a:cxnLst/>
            <a:rect l="l" t="t" r="r" b="b"/>
            <a:pathLst>
              <a:path w="3741200" h="4987141">
                <a:moveTo>
                  <a:pt x="0" y="0"/>
                </a:moveTo>
                <a:lnTo>
                  <a:pt x="3741200" y="0"/>
                </a:lnTo>
                <a:lnTo>
                  <a:pt x="3741200" y="4987141"/>
                </a:lnTo>
                <a:lnTo>
                  <a:pt x="0" y="4987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432252" y="6689621"/>
            <a:ext cx="3560755" cy="2671169"/>
          </a:xfrm>
          <a:custGeom>
            <a:avLst/>
            <a:gdLst/>
            <a:ahLst/>
            <a:cxnLst/>
            <a:rect l="l" t="t" r="r" b="b"/>
            <a:pathLst>
              <a:path w="3560755" h="2671169">
                <a:moveTo>
                  <a:pt x="0" y="0"/>
                </a:moveTo>
                <a:lnTo>
                  <a:pt x="3560755" y="0"/>
                </a:lnTo>
                <a:lnTo>
                  <a:pt x="3560755" y="2671169"/>
                </a:lnTo>
                <a:lnTo>
                  <a:pt x="0" y="26711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512715" y="290939"/>
            <a:ext cx="10503137" cy="1323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3"/>
              </a:lnSpc>
            </a:pPr>
            <a:r>
              <a:rPr lang="en-US" sz="385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กิจกรรม กม.กสอ. อาสาทำความดีในโอกาสต่าง ๆ </a:t>
            </a:r>
          </a:p>
          <a:p>
            <a:pPr algn="ctr">
              <a:lnSpc>
                <a:spcPts val="4442"/>
              </a:lnSpc>
            </a:pPr>
            <a:endParaRPr lang="en-US" sz="3859">
              <a:solidFill>
                <a:srgbClr val="5B4D46"/>
              </a:solidFill>
              <a:latin typeface="Niramit"/>
              <a:ea typeface="Niramit"/>
              <a:cs typeface="Niramit"/>
              <a:sym typeface="Nirami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59333" y="1896151"/>
            <a:ext cx="17687942" cy="1462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8"/>
              </a:lnSpc>
            </a:pPr>
            <a:r>
              <a:rPr lang="en-US" sz="2408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กม.กสอ.อาสาทำความดีในโอกาสต่าง ๆ เพื่อประโยชน์ของผู้อื่นและส่วนรวม”</a:t>
            </a:r>
          </a:p>
          <a:p>
            <a:pPr algn="ctr">
              <a:lnSpc>
                <a:spcPts val="4039"/>
              </a:lnSpc>
            </a:pPr>
            <a:r>
              <a:rPr lang="en-US" sz="2508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เพื่อส่งเสริมและปลูกฝังค่านิยมและวัฒนธรรมจิตอาสาให้แก่บุคลากรในหน่วยงานทำความดีเพื่อคนอื่น และส่วนรวม โดยมิหวังผลตอบแทน ซึ่งเจ้าหน้าที่ภายในหน่วยงานร่วมบริจาคเงินร่วมทำบุญให้กับผู้ป่วยยากไร้ ณ โรงพยาบาลรามาธิบดี”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844005" y="8314163"/>
            <a:ext cx="7872274" cy="944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8"/>
              </a:lnSpc>
            </a:pPr>
            <a:r>
              <a:rPr lang="en-US" sz="2409">
                <a:solidFill>
                  <a:srgbClr val="000000"/>
                </a:solidFill>
                <a:latin typeface="Niramit"/>
                <a:ea typeface="Niramit"/>
                <a:cs typeface="Niramit"/>
                <a:sym typeface="Niramit"/>
              </a:rPr>
              <a:t>ผลการดำเนินงาน : บุคลากรของ กม.กสอ. เข้าร่วม จำนวน 39 ราย จากบุคลากรทั้งหมด 39 ราย คิดเป็นร้อยละ 100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0" y="9541765"/>
            <a:ext cx="6624996" cy="753344"/>
            <a:chOff x="0" y="0"/>
            <a:chExt cx="10465217" cy="172586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980124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495031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7475155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990062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8970186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4485093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19">
            <a:extLst>
              <a:ext uri="{FF2B5EF4-FFF2-40B4-BE49-F238E27FC236}">
                <a16:creationId xmlns:a16="http://schemas.microsoft.com/office/drawing/2014/main" id="{96CBCA34-4EB9-4401-8E5B-295F91354595}"/>
              </a:ext>
            </a:extLst>
          </p:cNvPr>
          <p:cNvGrpSpPr/>
          <p:nvPr/>
        </p:nvGrpSpPr>
        <p:grpSpPr>
          <a:xfrm>
            <a:off x="6624997" y="9573623"/>
            <a:ext cx="6338834" cy="730572"/>
            <a:chOff x="0" y="0"/>
            <a:chExt cx="10465217" cy="1725866"/>
          </a:xfrm>
        </p:grpSpPr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C1C40DED-BDA7-4B64-ABC6-838BDB20283A}"/>
                </a:ext>
              </a:extLst>
            </p:cNvPr>
            <p:cNvSpPr/>
            <p:nvPr/>
          </p:nvSpPr>
          <p:spPr>
            <a:xfrm>
              <a:off x="0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8FE4FF26-417E-411D-A038-343ABA9E0E7D}"/>
                </a:ext>
              </a:extLst>
            </p:cNvPr>
            <p:cNvSpPr/>
            <p:nvPr/>
          </p:nvSpPr>
          <p:spPr>
            <a:xfrm>
              <a:off x="5980124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35D4A078-8630-4FE4-BBE0-161131BF500D}"/>
                </a:ext>
              </a:extLst>
            </p:cNvPr>
            <p:cNvSpPr/>
            <p:nvPr/>
          </p:nvSpPr>
          <p:spPr>
            <a:xfrm>
              <a:off x="1495031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E046F41F-CBEA-4238-B99F-2FFAFAA8BA77}"/>
                </a:ext>
              </a:extLst>
            </p:cNvPr>
            <p:cNvSpPr/>
            <p:nvPr/>
          </p:nvSpPr>
          <p:spPr>
            <a:xfrm>
              <a:off x="7475155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8ADD2B82-B194-49AD-AC28-F0ADA1DE2ADB}"/>
                </a:ext>
              </a:extLst>
            </p:cNvPr>
            <p:cNvSpPr/>
            <p:nvPr/>
          </p:nvSpPr>
          <p:spPr>
            <a:xfrm>
              <a:off x="2990062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86C37B23-8F96-4B3B-8801-C8D383091634}"/>
                </a:ext>
              </a:extLst>
            </p:cNvPr>
            <p:cNvSpPr/>
            <p:nvPr/>
          </p:nvSpPr>
          <p:spPr>
            <a:xfrm>
              <a:off x="8970186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D1EA96CE-C55D-45A3-B156-E823E1EED491}"/>
                </a:ext>
              </a:extLst>
            </p:cNvPr>
            <p:cNvSpPr/>
            <p:nvPr/>
          </p:nvSpPr>
          <p:spPr>
            <a:xfrm>
              <a:off x="4485093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1" name="Group 19">
            <a:extLst>
              <a:ext uri="{FF2B5EF4-FFF2-40B4-BE49-F238E27FC236}">
                <a16:creationId xmlns:a16="http://schemas.microsoft.com/office/drawing/2014/main" id="{6ECA6D24-45C0-44D6-B798-13B197EDE53E}"/>
              </a:ext>
            </a:extLst>
          </p:cNvPr>
          <p:cNvGrpSpPr/>
          <p:nvPr/>
        </p:nvGrpSpPr>
        <p:grpSpPr>
          <a:xfrm>
            <a:off x="12963832" y="9541765"/>
            <a:ext cx="5324168" cy="730572"/>
            <a:chOff x="0" y="0"/>
            <a:chExt cx="10465217" cy="1725866"/>
          </a:xfrm>
        </p:grpSpPr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72C62259-CD09-403C-B223-DF6DDB0A62A7}"/>
                </a:ext>
              </a:extLst>
            </p:cNvPr>
            <p:cNvSpPr/>
            <p:nvPr/>
          </p:nvSpPr>
          <p:spPr>
            <a:xfrm>
              <a:off x="0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64BA33C0-4D14-4527-96EC-D52BDFE11CF7}"/>
                </a:ext>
              </a:extLst>
            </p:cNvPr>
            <p:cNvSpPr/>
            <p:nvPr/>
          </p:nvSpPr>
          <p:spPr>
            <a:xfrm>
              <a:off x="5980124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17447C71-F6D8-4091-A55E-1C4267F8E7EF}"/>
                </a:ext>
              </a:extLst>
            </p:cNvPr>
            <p:cNvSpPr/>
            <p:nvPr/>
          </p:nvSpPr>
          <p:spPr>
            <a:xfrm>
              <a:off x="1495031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B9E14EC6-0C66-453B-B2DF-F2732251D784}"/>
                </a:ext>
              </a:extLst>
            </p:cNvPr>
            <p:cNvSpPr/>
            <p:nvPr/>
          </p:nvSpPr>
          <p:spPr>
            <a:xfrm>
              <a:off x="7475155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C1279422-F69F-480E-8E24-93C570846F56}"/>
                </a:ext>
              </a:extLst>
            </p:cNvPr>
            <p:cNvSpPr/>
            <p:nvPr/>
          </p:nvSpPr>
          <p:spPr>
            <a:xfrm>
              <a:off x="2990062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CE456FA7-A8CC-4CDB-BB6A-D1F48129B55E}"/>
                </a:ext>
              </a:extLst>
            </p:cNvPr>
            <p:cNvSpPr/>
            <p:nvPr/>
          </p:nvSpPr>
          <p:spPr>
            <a:xfrm>
              <a:off x="8970186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9EC78152-4390-4269-A85A-B1DC4582B0FB}"/>
                </a:ext>
              </a:extLst>
            </p:cNvPr>
            <p:cNvSpPr/>
            <p:nvPr/>
          </p:nvSpPr>
          <p:spPr>
            <a:xfrm>
              <a:off x="4485093" y="0"/>
              <a:ext cx="1495031" cy="1725866"/>
            </a:xfrm>
            <a:custGeom>
              <a:avLst/>
              <a:gdLst/>
              <a:ahLst/>
              <a:cxnLst/>
              <a:rect l="l" t="t" r="r" b="b"/>
              <a:pathLst>
                <a:path w="1495031" h="1725866">
                  <a:moveTo>
                    <a:pt x="0" y="0"/>
                  </a:moveTo>
                  <a:lnTo>
                    <a:pt x="1495031" y="0"/>
                  </a:lnTo>
                  <a:lnTo>
                    <a:pt x="1495031" y="1725866"/>
                  </a:lnTo>
                  <a:lnTo>
                    <a:pt x="0" y="17258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6D1DD">
                <a:alpha val="100000"/>
              </a:srgbClr>
            </a:gs>
            <a:gs pos="100000">
              <a:srgbClr val="FFF2F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96842"/>
            <a:ext cx="18288000" cy="0"/>
          </a:xfrm>
          <a:prstGeom prst="line">
            <a:avLst/>
          </a:prstGeom>
          <a:ln w="47625" cap="flat">
            <a:solidFill>
              <a:srgbClr val="ECB0C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10082627"/>
            <a:ext cx="18288000" cy="0"/>
          </a:xfrm>
          <a:prstGeom prst="line">
            <a:avLst/>
          </a:prstGeom>
          <a:ln w="47625" cap="flat">
            <a:solidFill>
              <a:srgbClr val="ECB0C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899979" y="605474"/>
            <a:ext cx="718642" cy="718642"/>
          </a:xfrm>
          <a:custGeom>
            <a:avLst/>
            <a:gdLst/>
            <a:ahLst/>
            <a:cxnLst/>
            <a:rect l="l" t="t" r="r" b="b"/>
            <a:pathLst>
              <a:path w="718642" h="718642">
                <a:moveTo>
                  <a:pt x="0" y="0"/>
                </a:moveTo>
                <a:lnTo>
                  <a:pt x="718642" y="0"/>
                </a:lnTo>
                <a:lnTo>
                  <a:pt x="718642" y="718641"/>
                </a:lnTo>
                <a:lnTo>
                  <a:pt x="0" y="718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71415" y="605474"/>
            <a:ext cx="718642" cy="718642"/>
          </a:xfrm>
          <a:custGeom>
            <a:avLst/>
            <a:gdLst/>
            <a:ahLst/>
            <a:cxnLst/>
            <a:rect l="l" t="t" r="r" b="b"/>
            <a:pathLst>
              <a:path w="718642" h="718642">
                <a:moveTo>
                  <a:pt x="0" y="0"/>
                </a:moveTo>
                <a:lnTo>
                  <a:pt x="718642" y="0"/>
                </a:lnTo>
                <a:lnTo>
                  <a:pt x="718642" y="718641"/>
                </a:lnTo>
                <a:lnTo>
                  <a:pt x="0" y="718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92625" y="-138245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6"/>
                </a:lnTo>
                <a:lnTo>
                  <a:pt x="0" y="151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92624" y="1068125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7"/>
                </a:lnTo>
                <a:lnTo>
                  <a:pt x="0" y="1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01092" y="2274496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7"/>
                </a:lnTo>
                <a:lnTo>
                  <a:pt x="0" y="1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101092" y="3583969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7"/>
                </a:lnTo>
                <a:lnTo>
                  <a:pt x="0" y="1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>
            <a:off x="92623" y="4860308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6"/>
                </a:lnTo>
                <a:lnTo>
                  <a:pt x="0" y="151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62383" y="6189352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7"/>
                </a:lnTo>
                <a:lnTo>
                  <a:pt x="0" y="1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92623" y="7498825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7"/>
                </a:lnTo>
                <a:lnTo>
                  <a:pt x="0" y="1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61808" y="8845620"/>
            <a:ext cx="1371100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7"/>
                </a:lnTo>
                <a:lnTo>
                  <a:pt x="0" y="1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44009" y="4380858"/>
            <a:ext cx="5654250" cy="4325501"/>
          </a:xfrm>
          <a:custGeom>
            <a:avLst/>
            <a:gdLst/>
            <a:ahLst/>
            <a:cxnLst/>
            <a:rect l="l" t="t" r="r" b="b"/>
            <a:pathLst>
              <a:path w="5654250" h="4325501">
                <a:moveTo>
                  <a:pt x="0" y="0"/>
                </a:moveTo>
                <a:lnTo>
                  <a:pt x="5654250" y="0"/>
                </a:lnTo>
                <a:lnTo>
                  <a:pt x="5654250" y="4325501"/>
                </a:lnTo>
                <a:lnTo>
                  <a:pt x="0" y="4325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260332" y="4380858"/>
            <a:ext cx="5767335" cy="4325501"/>
          </a:xfrm>
          <a:custGeom>
            <a:avLst/>
            <a:gdLst/>
            <a:ahLst/>
            <a:cxnLst/>
            <a:rect l="l" t="t" r="r" b="b"/>
            <a:pathLst>
              <a:path w="5767335" h="4325501">
                <a:moveTo>
                  <a:pt x="0" y="0"/>
                </a:moveTo>
                <a:lnTo>
                  <a:pt x="5767336" y="0"/>
                </a:lnTo>
                <a:lnTo>
                  <a:pt x="5767336" y="4325501"/>
                </a:lnTo>
                <a:lnTo>
                  <a:pt x="0" y="43255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851199" y="4380858"/>
            <a:ext cx="4094808" cy="4325501"/>
          </a:xfrm>
          <a:custGeom>
            <a:avLst/>
            <a:gdLst/>
            <a:ahLst/>
            <a:cxnLst/>
            <a:rect l="l" t="t" r="r" b="b"/>
            <a:pathLst>
              <a:path w="4094808" h="4325501">
                <a:moveTo>
                  <a:pt x="0" y="0"/>
                </a:moveTo>
                <a:lnTo>
                  <a:pt x="4094808" y="0"/>
                </a:lnTo>
                <a:lnTo>
                  <a:pt x="4094808" y="4325501"/>
                </a:lnTo>
                <a:lnTo>
                  <a:pt x="0" y="4325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515804" y="792480"/>
            <a:ext cx="13743496" cy="76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9"/>
              </a:lnSpc>
            </a:pPr>
            <a:r>
              <a:rPr lang="en-US" sz="6999">
                <a:solidFill>
                  <a:srgbClr val="2F6660"/>
                </a:solidFill>
                <a:latin typeface="Was MarinaNP"/>
                <a:ea typeface="Was MarinaNP"/>
                <a:cs typeface="Was MarinaNP"/>
                <a:sym typeface="Was MarinaNP"/>
              </a:rPr>
              <a:t>กิจกรรม “กม.กสอ. ร่วมสืบสานประเพณี และวัฒนธรรมไทย”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30736" y="1578733"/>
            <a:ext cx="14069243" cy="2190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3"/>
              </a:lnSpc>
            </a:pPr>
            <a:r>
              <a:rPr lang="en-US" sz="2772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กม.กสอ. ร่วมสืบสานประเพณีวัฒนธรรม สงกรานต์” โดยการรดน้ำดำหัวผู้ใหญ่เนื่องในเทศการสงกรานต์ปีใหม่ไทย 2568โดยมีสรงน้ำพระเพื่อความเป็นสิริมงคลและมีการให้พรจากผู้อาวุโส</a:t>
            </a:r>
          </a:p>
          <a:p>
            <a:pPr algn="ctr">
              <a:lnSpc>
                <a:spcPts val="4463"/>
              </a:lnSpc>
            </a:pPr>
            <a:r>
              <a:rPr lang="en-US" sz="2772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เพื่อให้บุคลากรในหน่วยงานได้ตระหนักถึงความสำคัญของการสืบสานวัฒนธรรมไทยและประเพณีไทย วัฒนธรรม ค่านิยมอันดีงาม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47614" y="9099286"/>
            <a:ext cx="15835486" cy="47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0"/>
              </a:lnSpc>
            </a:pPr>
            <a:r>
              <a:rPr lang="en-US" sz="2472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ผลการดำเนินงาน :  บุคลากรของ กม.กสอ. เข้าร่วม จำนวน 35 ราย จากบุคลากรทั้งหมด 39 ราย คิดเป็นร้อยละ 90.00</a:t>
            </a:r>
          </a:p>
        </p:txBody>
      </p:sp>
    </p:spTree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D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04678" y="102362"/>
            <a:ext cx="2112378" cy="2117672"/>
          </a:xfrm>
          <a:custGeom>
            <a:avLst/>
            <a:gdLst/>
            <a:ahLst/>
            <a:cxnLst/>
            <a:rect l="l" t="t" r="r" b="b"/>
            <a:pathLst>
              <a:path w="2112378" h="2117672">
                <a:moveTo>
                  <a:pt x="0" y="2117672"/>
                </a:moveTo>
                <a:lnTo>
                  <a:pt x="2112378" y="2117672"/>
                </a:lnTo>
                <a:lnTo>
                  <a:pt x="2112378" y="0"/>
                </a:lnTo>
                <a:lnTo>
                  <a:pt x="0" y="0"/>
                </a:lnTo>
                <a:lnTo>
                  <a:pt x="0" y="21176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6126938" y="102362"/>
            <a:ext cx="2035671" cy="2040773"/>
          </a:xfrm>
          <a:custGeom>
            <a:avLst/>
            <a:gdLst/>
            <a:ahLst/>
            <a:cxnLst/>
            <a:rect l="l" t="t" r="r" b="b"/>
            <a:pathLst>
              <a:path w="2035671" h="2040773">
                <a:moveTo>
                  <a:pt x="2035671" y="2040773"/>
                </a:moveTo>
                <a:lnTo>
                  <a:pt x="0" y="2040773"/>
                </a:lnTo>
                <a:lnTo>
                  <a:pt x="0" y="0"/>
                </a:lnTo>
                <a:lnTo>
                  <a:pt x="2035671" y="0"/>
                </a:lnTo>
                <a:lnTo>
                  <a:pt x="2035671" y="20407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4735" y="8063607"/>
            <a:ext cx="2035671" cy="2040773"/>
          </a:xfrm>
          <a:custGeom>
            <a:avLst/>
            <a:gdLst/>
            <a:ahLst/>
            <a:cxnLst/>
            <a:rect l="l" t="t" r="r" b="b"/>
            <a:pathLst>
              <a:path w="2035671" h="2040773">
                <a:moveTo>
                  <a:pt x="0" y="0"/>
                </a:moveTo>
                <a:lnTo>
                  <a:pt x="2035671" y="0"/>
                </a:lnTo>
                <a:lnTo>
                  <a:pt x="2035671" y="2040773"/>
                </a:lnTo>
                <a:lnTo>
                  <a:pt x="0" y="20407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6126938" y="8063607"/>
            <a:ext cx="2035671" cy="2040773"/>
          </a:xfrm>
          <a:custGeom>
            <a:avLst/>
            <a:gdLst/>
            <a:ahLst/>
            <a:cxnLst/>
            <a:rect l="l" t="t" r="r" b="b"/>
            <a:pathLst>
              <a:path w="2035671" h="2040773">
                <a:moveTo>
                  <a:pt x="2035671" y="0"/>
                </a:moveTo>
                <a:lnTo>
                  <a:pt x="0" y="0"/>
                </a:lnTo>
                <a:lnTo>
                  <a:pt x="0" y="2040773"/>
                </a:lnTo>
                <a:lnTo>
                  <a:pt x="2035671" y="2040773"/>
                </a:lnTo>
                <a:lnTo>
                  <a:pt x="20356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466480" y="459722"/>
            <a:ext cx="13633013" cy="1897061"/>
            <a:chOff x="0" y="0"/>
            <a:chExt cx="18177351" cy="25294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81257" cy="2529415"/>
            </a:xfrm>
            <a:custGeom>
              <a:avLst/>
              <a:gdLst/>
              <a:ahLst/>
              <a:cxnLst/>
              <a:rect l="l" t="t" r="r" b="b"/>
              <a:pathLst>
                <a:path w="8381257" h="2529415">
                  <a:moveTo>
                    <a:pt x="0" y="0"/>
                  </a:moveTo>
                  <a:lnTo>
                    <a:pt x="8381257" y="0"/>
                  </a:lnTo>
                  <a:lnTo>
                    <a:pt x="8381257" y="2529415"/>
                  </a:lnTo>
                  <a:lnTo>
                    <a:pt x="0" y="252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002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756856" y="0"/>
              <a:ext cx="7420495" cy="2529415"/>
            </a:xfrm>
            <a:custGeom>
              <a:avLst/>
              <a:gdLst/>
              <a:ahLst/>
              <a:cxnLst/>
              <a:rect l="l" t="t" r="r" b="b"/>
              <a:pathLst>
                <a:path w="7420495" h="2529415">
                  <a:moveTo>
                    <a:pt x="0" y="0"/>
                  </a:moveTo>
                  <a:lnTo>
                    <a:pt x="7420495" y="0"/>
                  </a:lnTo>
                  <a:lnTo>
                    <a:pt x="7420495" y="2529415"/>
                  </a:lnTo>
                  <a:lnTo>
                    <a:pt x="0" y="252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26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41336" y="0"/>
              <a:ext cx="6411877" cy="2529415"/>
            </a:xfrm>
            <a:custGeom>
              <a:avLst/>
              <a:gdLst/>
              <a:ahLst/>
              <a:cxnLst/>
              <a:rect l="l" t="t" r="r" b="b"/>
              <a:pathLst>
                <a:path w="6411877" h="2529415">
                  <a:moveTo>
                    <a:pt x="0" y="0"/>
                  </a:moveTo>
                  <a:lnTo>
                    <a:pt x="6411877" y="0"/>
                  </a:lnTo>
                  <a:lnTo>
                    <a:pt x="6411877" y="2529415"/>
                  </a:lnTo>
                  <a:lnTo>
                    <a:pt x="0" y="252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8085" r="-15730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6631582" y="4550001"/>
            <a:ext cx="5069831" cy="3802373"/>
          </a:xfrm>
          <a:custGeom>
            <a:avLst/>
            <a:gdLst/>
            <a:ahLst/>
            <a:cxnLst/>
            <a:rect l="l" t="t" r="r" b="b"/>
            <a:pathLst>
              <a:path w="5069831" h="3802373">
                <a:moveTo>
                  <a:pt x="0" y="0"/>
                </a:moveTo>
                <a:lnTo>
                  <a:pt x="5069831" y="0"/>
                </a:lnTo>
                <a:lnTo>
                  <a:pt x="5069831" y="3802373"/>
                </a:lnTo>
                <a:lnTo>
                  <a:pt x="0" y="3802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4550001"/>
            <a:ext cx="5047115" cy="3786191"/>
          </a:xfrm>
          <a:custGeom>
            <a:avLst/>
            <a:gdLst/>
            <a:ahLst/>
            <a:cxnLst/>
            <a:rect l="l" t="t" r="r" b="b"/>
            <a:pathLst>
              <a:path w="5047115" h="3786191">
                <a:moveTo>
                  <a:pt x="0" y="0"/>
                </a:moveTo>
                <a:lnTo>
                  <a:pt x="5047115" y="0"/>
                </a:lnTo>
                <a:lnTo>
                  <a:pt x="5047115" y="3786191"/>
                </a:lnTo>
                <a:lnTo>
                  <a:pt x="0" y="37861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253863" y="4550001"/>
            <a:ext cx="5164232" cy="3873174"/>
          </a:xfrm>
          <a:custGeom>
            <a:avLst/>
            <a:gdLst/>
            <a:ahLst/>
            <a:cxnLst/>
            <a:rect l="l" t="t" r="r" b="b"/>
            <a:pathLst>
              <a:path w="5164232" h="3873174">
                <a:moveTo>
                  <a:pt x="0" y="0"/>
                </a:moveTo>
                <a:lnTo>
                  <a:pt x="5164232" y="0"/>
                </a:lnTo>
                <a:lnTo>
                  <a:pt x="5164232" y="3873174"/>
                </a:lnTo>
                <a:lnTo>
                  <a:pt x="0" y="3873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73402" y="2432194"/>
            <a:ext cx="14386192" cy="1647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2757">
                <a:solidFill>
                  <a:srgbClr val="FFFFFF"/>
                </a:solidFill>
                <a:latin typeface="Niramit"/>
                <a:ea typeface="Niramit"/>
                <a:cs typeface="Niramit"/>
                <a:sym typeface="Niramit"/>
              </a:rPr>
              <a:t>เพื่อให้บุคลากรในหน่วยงานตระหนักถึงความสำคัญของการปฏิบัติตนตามหลักธรรมทางศาสนาศรัทธา ยึดมั่น และปฏิบัติตนตามหลักศาสนา จะเข้าร่วมกิจกรรมทางศาสนาและปฏิบัติตนตามหลักของศาสนาที่ตนนับถือ และสามารถเป็นแบบอย่างที่ดี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48374" y="1048843"/>
            <a:ext cx="15269226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6000">
                <a:solidFill>
                  <a:srgbClr val="5B4D46"/>
                </a:solidFill>
                <a:latin typeface="Was MarinaNP"/>
                <a:ea typeface="Was MarinaNP"/>
                <a:cs typeface="Was MarinaNP"/>
                <a:sym typeface="Was MarinaNP"/>
              </a:rPr>
              <a:t>กิจกรรม “ปฏิบัติตนตามหลักธรรมทางศาสนา ศรัทธาของชาว กม.กสอ.”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86835" y="8723849"/>
            <a:ext cx="13992304" cy="137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2"/>
              </a:lnSpc>
            </a:pPr>
            <a:r>
              <a:rPr lang="en-US" sz="2299">
                <a:solidFill>
                  <a:srgbClr val="F3E3AD"/>
                </a:solidFill>
                <a:latin typeface="Niramit"/>
                <a:ea typeface="Niramit"/>
                <a:cs typeface="Niramit"/>
                <a:sym typeface="Niramit"/>
              </a:rPr>
              <a:t> ผลการดำเนินงาน : ผู้บริหารและบุคลากรภายในหน่วยงานร่วมถวายปัจจัยทำบุญ จำนวน 35 ราย จากบุคลากรทั้งหมด 39ราย คิดเป็นร้อยละ 90.00</a:t>
            </a:r>
          </a:p>
          <a:p>
            <a:pPr algn="ctr">
              <a:lnSpc>
                <a:spcPts val="3702"/>
              </a:lnSpc>
            </a:pPr>
            <a:endParaRPr lang="en-US" sz="2299">
              <a:solidFill>
                <a:srgbClr val="F3E3AD"/>
              </a:solidFill>
              <a:latin typeface="Niramit"/>
              <a:ea typeface="Niramit"/>
              <a:cs typeface="Niramit"/>
              <a:sym typeface="Niramit"/>
            </a:endParaRPr>
          </a:p>
        </p:txBody>
      </p:sp>
    </p:spTree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FDE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987" y="9232912"/>
            <a:ext cx="9058667" cy="1054088"/>
            <a:chOff x="0" y="0"/>
            <a:chExt cx="11722456" cy="1933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6698546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74637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8373183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349273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047819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023910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-148369"/>
            <a:ext cx="18770524" cy="1778721"/>
            <a:chOff x="0" y="0"/>
            <a:chExt cx="25027365" cy="237162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51470"/>
              <a:ext cx="25027365" cy="2320158"/>
              <a:chOff x="0" y="0"/>
              <a:chExt cx="4943677" cy="45830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943677" cy="458303"/>
              </a:xfrm>
              <a:custGeom>
                <a:avLst/>
                <a:gdLst/>
                <a:ahLst/>
                <a:cxnLst/>
                <a:rect l="l" t="t" r="r" b="b"/>
                <a:pathLst>
                  <a:path w="4943677" h="458303">
                    <a:moveTo>
                      <a:pt x="0" y="0"/>
                    </a:moveTo>
                    <a:lnTo>
                      <a:pt x="4943677" y="0"/>
                    </a:lnTo>
                    <a:lnTo>
                      <a:pt x="4943677" y="458303"/>
                    </a:lnTo>
                    <a:lnTo>
                      <a:pt x="0" y="458303"/>
                    </a:lnTo>
                    <a:close/>
                  </a:path>
                </a:pathLst>
              </a:custGeom>
              <a:solidFill>
                <a:srgbClr val="F1D0DB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4943677" cy="505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0"/>
                  </a:lnSpc>
                </a:pPr>
                <a:endParaRPr/>
              </a:p>
            </p:txBody>
          </p:sp>
        </p:grpSp>
        <p:sp>
          <p:nvSpPr>
            <p:cNvPr id="14" name="AutoShape 14"/>
            <p:cNvSpPr/>
            <p:nvPr/>
          </p:nvSpPr>
          <p:spPr>
            <a:xfrm>
              <a:off x="422302" y="31750"/>
              <a:ext cx="24384000" cy="0"/>
            </a:xfrm>
            <a:prstGeom prst="line">
              <a:avLst/>
            </a:prstGeom>
            <a:ln w="63500" cap="flat">
              <a:solidFill>
                <a:srgbClr val="ECB0C3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2741535" y="-22965"/>
            <a:ext cx="12341276" cy="1717313"/>
            <a:chOff x="0" y="0"/>
            <a:chExt cx="16455034" cy="22897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587126" cy="2289751"/>
            </a:xfrm>
            <a:custGeom>
              <a:avLst/>
              <a:gdLst/>
              <a:ahLst/>
              <a:cxnLst/>
              <a:rect l="l" t="t" r="r" b="b"/>
              <a:pathLst>
                <a:path w="7587126" h="2289751">
                  <a:moveTo>
                    <a:pt x="0" y="0"/>
                  </a:moveTo>
                  <a:lnTo>
                    <a:pt x="7587126" y="0"/>
                  </a:lnTo>
                  <a:lnTo>
                    <a:pt x="7587126" y="2289751"/>
                  </a:lnTo>
                  <a:lnTo>
                    <a:pt x="0" y="2289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0022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9737636" y="0"/>
              <a:ext cx="6717398" cy="2289751"/>
            </a:xfrm>
            <a:custGeom>
              <a:avLst/>
              <a:gdLst/>
              <a:ahLst/>
              <a:cxnLst/>
              <a:rect l="l" t="t" r="r" b="b"/>
              <a:pathLst>
                <a:path w="6717398" h="2289751">
                  <a:moveTo>
                    <a:pt x="0" y="0"/>
                  </a:moveTo>
                  <a:lnTo>
                    <a:pt x="6717398" y="0"/>
                  </a:lnTo>
                  <a:lnTo>
                    <a:pt x="6717398" y="2289751"/>
                  </a:lnTo>
                  <a:lnTo>
                    <a:pt x="0" y="2289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267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6645739" y="0"/>
              <a:ext cx="5804347" cy="2289751"/>
            </a:xfrm>
            <a:custGeom>
              <a:avLst/>
              <a:gdLst/>
              <a:ahLst/>
              <a:cxnLst/>
              <a:rect l="l" t="t" r="r" b="b"/>
              <a:pathLst>
                <a:path w="5804347" h="2289751">
                  <a:moveTo>
                    <a:pt x="0" y="0"/>
                  </a:moveTo>
                  <a:lnTo>
                    <a:pt x="5804347" y="0"/>
                  </a:lnTo>
                  <a:lnTo>
                    <a:pt x="5804347" y="2289751"/>
                  </a:lnTo>
                  <a:lnTo>
                    <a:pt x="0" y="2289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8085" r="-15730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5347849" y="1914294"/>
            <a:ext cx="11381313" cy="369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6"/>
              </a:lnSpc>
            </a:pPr>
            <a:r>
              <a:rPr lang="en-US" sz="2296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 การจัดกิจกรรม “คนดีกม.กสอ. ที่ DIPROM”2568</a:t>
            </a:r>
          </a:p>
          <a:p>
            <a:pPr algn="ctr">
              <a:lnSpc>
                <a:spcPts val="3696"/>
              </a:lnSpc>
            </a:pPr>
            <a:r>
              <a:rPr lang="en-US" sz="2296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โดยกิจกรรมในครั้งนี้ได้มอบประกาศเกียรติบัตรยกย่องบุคลากรจำนวน 5 ด้าน เพื่อประกาศเกียรติคุณเจ้าหน้าที่ที่ได้รับการคัดเลือก และเป็นแบบอย่างที่ดีให้แก่เจ้าหน้าที่ในหน่วยงาน</a:t>
            </a:r>
          </a:p>
          <a:p>
            <a:pPr algn="ctr">
              <a:lnSpc>
                <a:spcPts val="3696"/>
              </a:lnSpc>
            </a:pPr>
            <a:r>
              <a:rPr lang="en-US" sz="2296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 ได้ตระหนักถึงเกียรติศักดิ์ศรี และหน้าที่ของข้าราชการในการดำเนินชีวิตและการปฏิบัติงาน</a:t>
            </a:r>
          </a:p>
          <a:p>
            <a:pPr algn="ctr">
              <a:lnSpc>
                <a:spcPts val="3696"/>
              </a:lnSpc>
            </a:pPr>
            <a:endParaRPr lang="en-US" sz="2296">
              <a:solidFill>
                <a:srgbClr val="5B4D46"/>
              </a:solidFill>
              <a:latin typeface="Niramit"/>
              <a:ea typeface="Niramit"/>
              <a:cs typeface="Niramit"/>
              <a:sym typeface="Niramit"/>
            </a:endParaRPr>
          </a:p>
          <a:p>
            <a:pPr algn="ctr">
              <a:lnSpc>
                <a:spcPts val="3696"/>
              </a:lnSpc>
            </a:pPr>
            <a:r>
              <a:rPr lang="en-US" sz="2296">
                <a:solidFill>
                  <a:srgbClr val="000000"/>
                </a:solidFill>
                <a:latin typeface="Niramit"/>
                <a:ea typeface="Niramit"/>
                <a:cs typeface="Niramit"/>
                <a:sym typeface="Niramit"/>
              </a:rPr>
              <a:t>ผลสำเร็จ </a:t>
            </a:r>
            <a:r>
              <a:rPr lang="en-US" sz="2296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: บุคลากรของ กม.กสอ.ร่วมลงคะแนนโหวต จำนวน 32 รายจากบุคลากรทั้งหมด </a:t>
            </a:r>
          </a:p>
          <a:p>
            <a:pPr algn="ctr">
              <a:lnSpc>
                <a:spcPts val="3696"/>
              </a:lnSpc>
            </a:pPr>
            <a:r>
              <a:rPr lang="en-US" sz="2296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39 ราย คิดเป็นร้อยละ 82.06</a:t>
            </a:r>
          </a:p>
          <a:p>
            <a:pPr algn="ctr">
              <a:lnSpc>
                <a:spcPts val="3696"/>
              </a:lnSpc>
            </a:pPr>
            <a:endParaRPr lang="en-US" sz="2296">
              <a:solidFill>
                <a:srgbClr val="5B4D46"/>
              </a:solidFill>
              <a:latin typeface="Niramit"/>
              <a:ea typeface="Niramit"/>
              <a:cs typeface="Niramit"/>
              <a:sym typeface="Niramit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9124460" y="9203279"/>
            <a:ext cx="9145345" cy="1064829"/>
            <a:chOff x="0" y="0"/>
            <a:chExt cx="11722456" cy="193320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6698546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674637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8373183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3349273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0047819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5023910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316631" y="1970230"/>
            <a:ext cx="4259938" cy="3173270"/>
            <a:chOff x="0" y="0"/>
            <a:chExt cx="1091139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91139" cy="812800"/>
            </a:xfrm>
            <a:custGeom>
              <a:avLst/>
              <a:gdLst/>
              <a:ahLst/>
              <a:cxnLst/>
              <a:rect l="l" t="t" r="r" b="b"/>
              <a:pathLst>
                <a:path w="1091139" h="812800">
                  <a:moveTo>
                    <a:pt x="41800" y="0"/>
                  </a:moveTo>
                  <a:lnTo>
                    <a:pt x="1049339" y="0"/>
                  </a:lnTo>
                  <a:cubicBezTo>
                    <a:pt x="1072424" y="0"/>
                    <a:pt x="1091139" y="18714"/>
                    <a:pt x="1091139" y="41800"/>
                  </a:cubicBezTo>
                  <a:lnTo>
                    <a:pt x="1091139" y="771000"/>
                  </a:lnTo>
                  <a:cubicBezTo>
                    <a:pt x="1091139" y="794086"/>
                    <a:pt x="1072424" y="812800"/>
                    <a:pt x="1049339" y="812800"/>
                  </a:cubicBezTo>
                  <a:lnTo>
                    <a:pt x="41800" y="812800"/>
                  </a:lnTo>
                  <a:cubicBezTo>
                    <a:pt x="18714" y="812800"/>
                    <a:pt x="0" y="794086"/>
                    <a:pt x="0" y="771000"/>
                  </a:cubicBezTo>
                  <a:lnTo>
                    <a:pt x="0" y="41800"/>
                  </a:lnTo>
                  <a:cubicBezTo>
                    <a:pt x="0" y="18714"/>
                    <a:pt x="18714" y="0"/>
                    <a:pt x="41800" y="0"/>
                  </a:cubicBezTo>
                  <a:close/>
                </a:path>
              </a:pathLst>
            </a:custGeom>
            <a:blipFill>
              <a:blip r:embed="rId6"/>
              <a:stretch>
                <a:fillRect l="-3485" r="-3485"/>
              </a:stretch>
            </a:blipFill>
          </p:spPr>
        </p:sp>
      </p:grpSp>
      <p:sp>
        <p:nvSpPr>
          <p:cNvPr id="38" name="TextBox 38"/>
          <p:cNvSpPr txBox="1"/>
          <p:nvPr/>
        </p:nvSpPr>
        <p:spPr>
          <a:xfrm>
            <a:off x="3878068" y="85354"/>
            <a:ext cx="9553468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5B4D46"/>
                </a:solidFill>
                <a:latin typeface="Was MarinaNP"/>
                <a:ea typeface="Was MarinaNP"/>
                <a:cs typeface="Was MarinaNP"/>
                <a:sym typeface="Was MarinaNP"/>
              </a:rPr>
              <a:t>กิจกรรม“คนดี กม.กสอ. ที่ DIPROM”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16631" y="5614265"/>
            <a:ext cx="4259938" cy="3173270"/>
            <a:chOff x="0" y="0"/>
            <a:chExt cx="1091139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091139" cy="812800"/>
            </a:xfrm>
            <a:custGeom>
              <a:avLst/>
              <a:gdLst/>
              <a:ahLst/>
              <a:cxnLst/>
              <a:rect l="l" t="t" r="r" b="b"/>
              <a:pathLst>
                <a:path w="1091139" h="812800">
                  <a:moveTo>
                    <a:pt x="41800" y="0"/>
                  </a:moveTo>
                  <a:lnTo>
                    <a:pt x="1049339" y="0"/>
                  </a:lnTo>
                  <a:cubicBezTo>
                    <a:pt x="1072424" y="0"/>
                    <a:pt x="1091139" y="18714"/>
                    <a:pt x="1091139" y="41800"/>
                  </a:cubicBezTo>
                  <a:lnTo>
                    <a:pt x="1091139" y="771000"/>
                  </a:lnTo>
                  <a:cubicBezTo>
                    <a:pt x="1091139" y="794086"/>
                    <a:pt x="1072424" y="812800"/>
                    <a:pt x="1049339" y="812800"/>
                  </a:cubicBezTo>
                  <a:lnTo>
                    <a:pt x="41800" y="812800"/>
                  </a:lnTo>
                  <a:cubicBezTo>
                    <a:pt x="18714" y="812800"/>
                    <a:pt x="0" y="794086"/>
                    <a:pt x="0" y="771000"/>
                  </a:cubicBezTo>
                  <a:lnTo>
                    <a:pt x="0" y="41800"/>
                  </a:lnTo>
                  <a:cubicBezTo>
                    <a:pt x="0" y="18714"/>
                    <a:pt x="18714" y="0"/>
                    <a:pt x="41800" y="0"/>
                  </a:cubicBezTo>
                  <a:close/>
                </a:path>
              </a:pathLst>
            </a:custGeom>
            <a:blipFill>
              <a:blip r:embed="rId7"/>
              <a:stretch>
                <a:fillRect l="-6588" r="-6588"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4882716" y="5614265"/>
            <a:ext cx="4259938" cy="3173270"/>
            <a:chOff x="0" y="0"/>
            <a:chExt cx="1091139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091139" cy="812800"/>
            </a:xfrm>
            <a:custGeom>
              <a:avLst/>
              <a:gdLst/>
              <a:ahLst/>
              <a:cxnLst/>
              <a:rect l="l" t="t" r="r" b="b"/>
              <a:pathLst>
                <a:path w="1091139" h="812800">
                  <a:moveTo>
                    <a:pt x="41800" y="0"/>
                  </a:moveTo>
                  <a:lnTo>
                    <a:pt x="1049339" y="0"/>
                  </a:lnTo>
                  <a:cubicBezTo>
                    <a:pt x="1072424" y="0"/>
                    <a:pt x="1091139" y="18714"/>
                    <a:pt x="1091139" y="41800"/>
                  </a:cubicBezTo>
                  <a:lnTo>
                    <a:pt x="1091139" y="771000"/>
                  </a:lnTo>
                  <a:cubicBezTo>
                    <a:pt x="1091139" y="794086"/>
                    <a:pt x="1072424" y="812800"/>
                    <a:pt x="1049339" y="812800"/>
                  </a:cubicBezTo>
                  <a:lnTo>
                    <a:pt x="41800" y="812800"/>
                  </a:lnTo>
                  <a:cubicBezTo>
                    <a:pt x="18714" y="812800"/>
                    <a:pt x="0" y="794086"/>
                    <a:pt x="0" y="771000"/>
                  </a:cubicBezTo>
                  <a:lnTo>
                    <a:pt x="0" y="41800"/>
                  </a:lnTo>
                  <a:cubicBezTo>
                    <a:pt x="0" y="18714"/>
                    <a:pt x="18714" y="0"/>
                    <a:pt x="41800" y="0"/>
                  </a:cubicBezTo>
                  <a:close/>
                </a:path>
              </a:pathLst>
            </a:custGeom>
            <a:blipFill>
              <a:blip r:embed="rId8"/>
              <a:stretch>
                <a:fillRect l="-9723" r="-9723"/>
              </a:stretch>
            </a:blipFill>
          </p:spPr>
        </p:sp>
      </p:grpSp>
      <p:grpSp>
        <p:nvGrpSpPr>
          <p:cNvPr id="43" name="Group 43"/>
          <p:cNvGrpSpPr/>
          <p:nvPr/>
        </p:nvGrpSpPr>
        <p:grpSpPr>
          <a:xfrm>
            <a:off x="9385262" y="5614265"/>
            <a:ext cx="4259938" cy="3173270"/>
            <a:chOff x="0" y="0"/>
            <a:chExt cx="1091139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091139" cy="812800"/>
            </a:xfrm>
            <a:custGeom>
              <a:avLst/>
              <a:gdLst/>
              <a:ahLst/>
              <a:cxnLst/>
              <a:rect l="l" t="t" r="r" b="b"/>
              <a:pathLst>
                <a:path w="1091139" h="812800">
                  <a:moveTo>
                    <a:pt x="41800" y="0"/>
                  </a:moveTo>
                  <a:lnTo>
                    <a:pt x="1049339" y="0"/>
                  </a:lnTo>
                  <a:cubicBezTo>
                    <a:pt x="1072424" y="0"/>
                    <a:pt x="1091139" y="18714"/>
                    <a:pt x="1091139" y="41800"/>
                  </a:cubicBezTo>
                  <a:lnTo>
                    <a:pt x="1091139" y="771000"/>
                  </a:lnTo>
                  <a:cubicBezTo>
                    <a:pt x="1091139" y="794086"/>
                    <a:pt x="1072424" y="812800"/>
                    <a:pt x="1049339" y="812800"/>
                  </a:cubicBezTo>
                  <a:lnTo>
                    <a:pt x="41800" y="812800"/>
                  </a:lnTo>
                  <a:cubicBezTo>
                    <a:pt x="18714" y="812800"/>
                    <a:pt x="0" y="794086"/>
                    <a:pt x="0" y="771000"/>
                  </a:cubicBezTo>
                  <a:lnTo>
                    <a:pt x="0" y="41800"/>
                  </a:lnTo>
                  <a:cubicBezTo>
                    <a:pt x="0" y="18714"/>
                    <a:pt x="18714" y="0"/>
                    <a:pt x="41800" y="0"/>
                  </a:cubicBezTo>
                  <a:close/>
                </a:path>
              </a:pathLst>
            </a:custGeom>
            <a:blipFill>
              <a:blip r:embed="rId9"/>
              <a:stretch>
                <a:fillRect l="-9034" r="-9034"/>
              </a:stretch>
            </a:blipFill>
          </p:spPr>
        </p:sp>
      </p:grpSp>
      <p:grpSp>
        <p:nvGrpSpPr>
          <p:cNvPr id="45" name="Group 45"/>
          <p:cNvGrpSpPr/>
          <p:nvPr/>
        </p:nvGrpSpPr>
        <p:grpSpPr>
          <a:xfrm>
            <a:off x="13883325" y="5614265"/>
            <a:ext cx="4259938" cy="3173270"/>
            <a:chOff x="0" y="0"/>
            <a:chExt cx="1091139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091139" cy="812800"/>
            </a:xfrm>
            <a:custGeom>
              <a:avLst/>
              <a:gdLst/>
              <a:ahLst/>
              <a:cxnLst/>
              <a:rect l="l" t="t" r="r" b="b"/>
              <a:pathLst>
                <a:path w="1091139" h="812800">
                  <a:moveTo>
                    <a:pt x="41800" y="0"/>
                  </a:moveTo>
                  <a:lnTo>
                    <a:pt x="1049339" y="0"/>
                  </a:lnTo>
                  <a:cubicBezTo>
                    <a:pt x="1072424" y="0"/>
                    <a:pt x="1091139" y="18714"/>
                    <a:pt x="1091139" y="41800"/>
                  </a:cubicBezTo>
                  <a:lnTo>
                    <a:pt x="1091139" y="771000"/>
                  </a:lnTo>
                  <a:cubicBezTo>
                    <a:pt x="1091139" y="794086"/>
                    <a:pt x="1072424" y="812800"/>
                    <a:pt x="1049339" y="812800"/>
                  </a:cubicBezTo>
                  <a:lnTo>
                    <a:pt x="41800" y="812800"/>
                  </a:lnTo>
                  <a:cubicBezTo>
                    <a:pt x="18714" y="812800"/>
                    <a:pt x="0" y="794086"/>
                    <a:pt x="0" y="771000"/>
                  </a:cubicBezTo>
                  <a:lnTo>
                    <a:pt x="0" y="41800"/>
                  </a:lnTo>
                  <a:cubicBezTo>
                    <a:pt x="0" y="18714"/>
                    <a:pt x="18714" y="0"/>
                    <a:pt x="41800" y="0"/>
                  </a:cubicBezTo>
                  <a:close/>
                </a:path>
              </a:pathLst>
            </a:custGeom>
            <a:blipFill>
              <a:blip r:embed="rId10"/>
              <a:stretch>
                <a:fillRect l="-4626" r="-4626"/>
              </a:stretch>
            </a:blipFill>
          </p:spPr>
        </p:sp>
      </p:grpSp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FDE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366" y="9244752"/>
            <a:ext cx="9090287" cy="1041400"/>
            <a:chOff x="0" y="0"/>
            <a:chExt cx="11722456" cy="1933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6698546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74637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8373183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349273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047819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023910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-22965"/>
            <a:ext cx="18770524" cy="1778721"/>
            <a:chOff x="0" y="0"/>
            <a:chExt cx="25027365" cy="237162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51470"/>
              <a:ext cx="25027365" cy="2320158"/>
              <a:chOff x="0" y="0"/>
              <a:chExt cx="4943677" cy="45830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943677" cy="458303"/>
              </a:xfrm>
              <a:custGeom>
                <a:avLst/>
                <a:gdLst/>
                <a:ahLst/>
                <a:cxnLst/>
                <a:rect l="l" t="t" r="r" b="b"/>
                <a:pathLst>
                  <a:path w="4943677" h="458303">
                    <a:moveTo>
                      <a:pt x="0" y="0"/>
                    </a:moveTo>
                    <a:lnTo>
                      <a:pt x="4943677" y="0"/>
                    </a:lnTo>
                    <a:lnTo>
                      <a:pt x="4943677" y="458303"/>
                    </a:lnTo>
                    <a:lnTo>
                      <a:pt x="0" y="458303"/>
                    </a:lnTo>
                    <a:close/>
                  </a:path>
                </a:pathLst>
              </a:custGeom>
              <a:solidFill>
                <a:srgbClr val="F1D0DB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4943677" cy="505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0"/>
                  </a:lnSpc>
                </a:pPr>
                <a:endParaRPr/>
              </a:p>
            </p:txBody>
          </p:sp>
        </p:grpSp>
        <p:sp>
          <p:nvSpPr>
            <p:cNvPr id="14" name="AutoShape 14"/>
            <p:cNvSpPr/>
            <p:nvPr/>
          </p:nvSpPr>
          <p:spPr>
            <a:xfrm>
              <a:off x="422302" y="31750"/>
              <a:ext cx="24384000" cy="0"/>
            </a:xfrm>
            <a:prstGeom prst="line">
              <a:avLst/>
            </a:prstGeom>
            <a:ln w="63500" cap="flat">
              <a:solidFill>
                <a:srgbClr val="ECB0C3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2741535" y="-22965"/>
            <a:ext cx="12341276" cy="1717313"/>
            <a:chOff x="0" y="0"/>
            <a:chExt cx="16455034" cy="22897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587126" cy="2289751"/>
            </a:xfrm>
            <a:custGeom>
              <a:avLst/>
              <a:gdLst/>
              <a:ahLst/>
              <a:cxnLst/>
              <a:rect l="l" t="t" r="r" b="b"/>
              <a:pathLst>
                <a:path w="7587126" h="2289751">
                  <a:moveTo>
                    <a:pt x="0" y="0"/>
                  </a:moveTo>
                  <a:lnTo>
                    <a:pt x="7587126" y="0"/>
                  </a:lnTo>
                  <a:lnTo>
                    <a:pt x="7587126" y="2289751"/>
                  </a:lnTo>
                  <a:lnTo>
                    <a:pt x="0" y="2289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0022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9737636" y="0"/>
              <a:ext cx="6717398" cy="2289751"/>
            </a:xfrm>
            <a:custGeom>
              <a:avLst/>
              <a:gdLst/>
              <a:ahLst/>
              <a:cxnLst/>
              <a:rect l="l" t="t" r="r" b="b"/>
              <a:pathLst>
                <a:path w="6717398" h="2289751">
                  <a:moveTo>
                    <a:pt x="0" y="0"/>
                  </a:moveTo>
                  <a:lnTo>
                    <a:pt x="6717398" y="0"/>
                  </a:lnTo>
                  <a:lnTo>
                    <a:pt x="6717398" y="2289751"/>
                  </a:lnTo>
                  <a:lnTo>
                    <a:pt x="0" y="2289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267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6645739" y="0"/>
              <a:ext cx="5804347" cy="2289751"/>
            </a:xfrm>
            <a:custGeom>
              <a:avLst/>
              <a:gdLst/>
              <a:ahLst/>
              <a:cxnLst/>
              <a:rect l="l" t="t" r="r" b="b"/>
              <a:pathLst>
                <a:path w="5804347" h="2289751">
                  <a:moveTo>
                    <a:pt x="0" y="0"/>
                  </a:moveTo>
                  <a:lnTo>
                    <a:pt x="5804347" y="0"/>
                  </a:lnTo>
                  <a:lnTo>
                    <a:pt x="5804347" y="2289751"/>
                  </a:lnTo>
                  <a:lnTo>
                    <a:pt x="0" y="2289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8085" r="-15730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4982759" y="2071520"/>
            <a:ext cx="13064943" cy="369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6"/>
              </a:lnSpc>
            </a:pPr>
            <a:r>
              <a:rPr lang="en-US" sz="2296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 เพื่อประกาศเกียรติคุณหน่วยงานภายในที่ได้รับการ คัดเลือก และเป็นแบบอย่างที่ดี หน่วยงานมีบทบาทและสามารถสร้างคนดีเพื่อสังคมดีส่งเสริมให้คนในองค์กร มีทัศนคติ  วิธีคิด และการประพฤติปฏิบัติที่สะท้อนการมีคุณธรรม จริยธรรม และค่านิยมที่ดีเหมาะกับสังคมไทย มากขึ้น และองค์กรมีคุณค่าและประสิทธิภาพ ประสิทธิผลในการดำเนินกิจการ เนื่องจากสมาชิกขององค์กรมีคุณธรรม</a:t>
            </a:r>
          </a:p>
          <a:p>
            <a:pPr algn="ctr">
              <a:lnSpc>
                <a:spcPts val="3696"/>
              </a:lnSpc>
            </a:pPr>
            <a:endParaRPr lang="en-US" sz="2296">
              <a:solidFill>
                <a:srgbClr val="5B4D46"/>
              </a:solidFill>
              <a:latin typeface="Niramit"/>
              <a:ea typeface="Niramit"/>
              <a:cs typeface="Niramit"/>
              <a:sym typeface="Niramit"/>
            </a:endParaRPr>
          </a:p>
          <a:p>
            <a:pPr algn="ctr">
              <a:lnSpc>
                <a:spcPts val="3696"/>
              </a:lnSpc>
            </a:pPr>
            <a:r>
              <a:rPr lang="en-US" sz="2296">
                <a:solidFill>
                  <a:srgbClr val="000000"/>
                </a:solidFill>
                <a:latin typeface="Niramit"/>
                <a:ea typeface="Niramit"/>
                <a:cs typeface="Niramit"/>
                <a:sym typeface="Niramit"/>
              </a:rPr>
              <a:t>ผลสำเร็จ </a:t>
            </a:r>
            <a:r>
              <a:rPr lang="en-US" sz="2296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: บุคลากรของ กม.กสอ. ร่วมลงคะแนนโหวต จำนวน 32 ราย จากบุคลากรทั้งหมด 39 ราย</a:t>
            </a:r>
          </a:p>
          <a:p>
            <a:pPr algn="ctr">
              <a:lnSpc>
                <a:spcPts val="3696"/>
              </a:lnSpc>
            </a:pPr>
            <a:r>
              <a:rPr lang="en-US" sz="2296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 คิดเป็นร้อยละ 82.06</a:t>
            </a:r>
          </a:p>
          <a:p>
            <a:pPr algn="ctr">
              <a:lnSpc>
                <a:spcPts val="3696"/>
              </a:lnSpc>
            </a:pPr>
            <a:endParaRPr lang="en-US" sz="2296">
              <a:solidFill>
                <a:srgbClr val="5B4D46"/>
              </a:solidFill>
              <a:latin typeface="Niramit"/>
              <a:ea typeface="Niramit"/>
              <a:cs typeface="Niramit"/>
              <a:sym typeface="Niramit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9142654" y="9258300"/>
            <a:ext cx="9145345" cy="1041400"/>
            <a:chOff x="0" y="0"/>
            <a:chExt cx="11722456" cy="193320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6698546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674637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8373183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3349273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0047819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5023910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316631" y="1970230"/>
            <a:ext cx="4259938" cy="3173270"/>
            <a:chOff x="0" y="0"/>
            <a:chExt cx="1091139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91139" cy="812800"/>
            </a:xfrm>
            <a:custGeom>
              <a:avLst/>
              <a:gdLst/>
              <a:ahLst/>
              <a:cxnLst/>
              <a:rect l="l" t="t" r="r" b="b"/>
              <a:pathLst>
                <a:path w="1091139" h="812800">
                  <a:moveTo>
                    <a:pt x="41800" y="0"/>
                  </a:moveTo>
                  <a:lnTo>
                    <a:pt x="1049339" y="0"/>
                  </a:lnTo>
                  <a:cubicBezTo>
                    <a:pt x="1072424" y="0"/>
                    <a:pt x="1091139" y="18714"/>
                    <a:pt x="1091139" y="41800"/>
                  </a:cubicBezTo>
                  <a:lnTo>
                    <a:pt x="1091139" y="771000"/>
                  </a:lnTo>
                  <a:cubicBezTo>
                    <a:pt x="1091139" y="794086"/>
                    <a:pt x="1072424" y="812800"/>
                    <a:pt x="1049339" y="812800"/>
                  </a:cubicBezTo>
                  <a:lnTo>
                    <a:pt x="41800" y="812800"/>
                  </a:lnTo>
                  <a:cubicBezTo>
                    <a:pt x="18714" y="812800"/>
                    <a:pt x="0" y="794086"/>
                    <a:pt x="0" y="771000"/>
                  </a:cubicBezTo>
                  <a:lnTo>
                    <a:pt x="0" y="41800"/>
                  </a:lnTo>
                  <a:cubicBezTo>
                    <a:pt x="0" y="18714"/>
                    <a:pt x="18714" y="0"/>
                    <a:pt x="41800" y="0"/>
                  </a:cubicBezTo>
                  <a:close/>
                </a:path>
              </a:pathLst>
            </a:custGeom>
            <a:blipFill>
              <a:blip r:embed="rId6"/>
              <a:stretch>
                <a:fillRect l="-1729" r="-1729"/>
              </a:stretch>
            </a:blipFill>
          </p:spPr>
        </p:sp>
      </p:grpSp>
      <p:grpSp>
        <p:nvGrpSpPr>
          <p:cNvPr id="38" name="Group 38"/>
          <p:cNvGrpSpPr/>
          <p:nvPr/>
        </p:nvGrpSpPr>
        <p:grpSpPr>
          <a:xfrm>
            <a:off x="316631" y="5614265"/>
            <a:ext cx="4259938" cy="3173270"/>
            <a:chOff x="0" y="0"/>
            <a:chExt cx="1091139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91139" cy="812800"/>
            </a:xfrm>
            <a:custGeom>
              <a:avLst/>
              <a:gdLst/>
              <a:ahLst/>
              <a:cxnLst/>
              <a:rect l="l" t="t" r="r" b="b"/>
              <a:pathLst>
                <a:path w="1091139" h="812800">
                  <a:moveTo>
                    <a:pt x="41800" y="0"/>
                  </a:moveTo>
                  <a:lnTo>
                    <a:pt x="1049339" y="0"/>
                  </a:lnTo>
                  <a:cubicBezTo>
                    <a:pt x="1072424" y="0"/>
                    <a:pt x="1091139" y="18714"/>
                    <a:pt x="1091139" y="41800"/>
                  </a:cubicBezTo>
                  <a:lnTo>
                    <a:pt x="1091139" y="771000"/>
                  </a:lnTo>
                  <a:cubicBezTo>
                    <a:pt x="1091139" y="794086"/>
                    <a:pt x="1072424" y="812800"/>
                    <a:pt x="1049339" y="812800"/>
                  </a:cubicBezTo>
                  <a:lnTo>
                    <a:pt x="41800" y="812800"/>
                  </a:lnTo>
                  <a:cubicBezTo>
                    <a:pt x="18714" y="812800"/>
                    <a:pt x="0" y="794086"/>
                    <a:pt x="0" y="771000"/>
                  </a:cubicBezTo>
                  <a:lnTo>
                    <a:pt x="0" y="41800"/>
                  </a:lnTo>
                  <a:cubicBezTo>
                    <a:pt x="0" y="18714"/>
                    <a:pt x="18714" y="0"/>
                    <a:pt x="41800" y="0"/>
                  </a:cubicBezTo>
                  <a:close/>
                </a:path>
              </a:pathLst>
            </a:custGeom>
            <a:blipFill>
              <a:blip r:embed="rId7"/>
              <a:stretch>
                <a:fillRect t="-7725" b="-7725"/>
              </a:stretch>
            </a:blipFill>
          </p:spPr>
        </p:sp>
      </p:grpSp>
      <p:grpSp>
        <p:nvGrpSpPr>
          <p:cNvPr id="40" name="Group 40"/>
          <p:cNvGrpSpPr/>
          <p:nvPr/>
        </p:nvGrpSpPr>
        <p:grpSpPr>
          <a:xfrm>
            <a:off x="4882716" y="5614265"/>
            <a:ext cx="4259938" cy="3173270"/>
            <a:chOff x="0" y="0"/>
            <a:chExt cx="1091139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091139" cy="812800"/>
            </a:xfrm>
            <a:custGeom>
              <a:avLst/>
              <a:gdLst/>
              <a:ahLst/>
              <a:cxnLst/>
              <a:rect l="l" t="t" r="r" b="b"/>
              <a:pathLst>
                <a:path w="1091139" h="812800">
                  <a:moveTo>
                    <a:pt x="41800" y="0"/>
                  </a:moveTo>
                  <a:lnTo>
                    <a:pt x="1049339" y="0"/>
                  </a:lnTo>
                  <a:cubicBezTo>
                    <a:pt x="1072424" y="0"/>
                    <a:pt x="1091139" y="18714"/>
                    <a:pt x="1091139" y="41800"/>
                  </a:cubicBezTo>
                  <a:lnTo>
                    <a:pt x="1091139" y="771000"/>
                  </a:lnTo>
                  <a:cubicBezTo>
                    <a:pt x="1091139" y="794086"/>
                    <a:pt x="1072424" y="812800"/>
                    <a:pt x="1049339" y="812800"/>
                  </a:cubicBezTo>
                  <a:lnTo>
                    <a:pt x="41800" y="812800"/>
                  </a:lnTo>
                  <a:cubicBezTo>
                    <a:pt x="18714" y="812800"/>
                    <a:pt x="0" y="794086"/>
                    <a:pt x="0" y="771000"/>
                  </a:cubicBezTo>
                  <a:lnTo>
                    <a:pt x="0" y="41800"/>
                  </a:lnTo>
                  <a:cubicBezTo>
                    <a:pt x="0" y="18714"/>
                    <a:pt x="18714" y="0"/>
                    <a:pt x="41800" y="0"/>
                  </a:cubicBezTo>
                  <a:close/>
                </a:path>
              </a:pathLst>
            </a:custGeom>
            <a:blipFill>
              <a:blip r:embed="rId8"/>
              <a:stretch>
                <a:fillRect l="-7220" r="-7220"/>
              </a:stretch>
            </a:blipFill>
          </p:spPr>
        </p:sp>
      </p:grpSp>
      <p:grpSp>
        <p:nvGrpSpPr>
          <p:cNvPr id="42" name="Group 42"/>
          <p:cNvGrpSpPr/>
          <p:nvPr/>
        </p:nvGrpSpPr>
        <p:grpSpPr>
          <a:xfrm>
            <a:off x="9385262" y="5614265"/>
            <a:ext cx="4259938" cy="3173270"/>
            <a:chOff x="0" y="0"/>
            <a:chExt cx="1091139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091139" cy="812800"/>
            </a:xfrm>
            <a:custGeom>
              <a:avLst/>
              <a:gdLst/>
              <a:ahLst/>
              <a:cxnLst/>
              <a:rect l="l" t="t" r="r" b="b"/>
              <a:pathLst>
                <a:path w="1091139" h="812800">
                  <a:moveTo>
                    <a:pt x="41800" y="0"/>
                  </a:moveTo>
                  <a:lnTo>
                    <a:pt x="1049339" y="0"/>
                  </a:lnTo>
                  <a:cubicBezTo>
                    <a:pt x="1072424" y="0"/>
                    <a:pt x="1091139" y="18714"/>
                    <a:pt x="1091139" y="41800"/>
                  </a:cubicBezTo>
                  <a:lnTo>
                    <a:pt x="1091139" y="771000"/>
                  </a:lnTo>
                  <a:cubicBezTo>
                    <a:pt x="1091139" y="794086"/>
                    <a:pt x="1072424" y="812800"/>
                    <a:pt x="1049339" y="812800"/>
                  </a:cubicBezTo>
                  <a:lnTo>
                    <a:pt x="41800" y="812800"/>
                  </a:lnTo>
                  <a:cubicBezTo>
                    <a:pt x="18714" y="812800"/>
                    <a:pt x="0" y="794086"/>
                    <a:pt x="0" y="771000"/>
                  </a:cubicBezTo>
                  <a:lnTo>
                    <a:pt x="0" y="41800"/>
                  </a:lnTo>
                  <a:cubicBezTo>
                    <a:pt x="0" y="18714"/>
                    <a:pt x="18714" y="0"/>
                    <a:pt x="41800" y="0"/>
                  </a:cubicBezTo>
                  <a:close/>
                </a:path>
              </a:pathLst>
            </a:custGeom>
            <a:blipFill>
              <a:blip r:embed="rId6"/>
              <a:stretch>
                <a:fillRect l="-1729" r="-1729"/>
              </a:stretch>
            </a:blipFill>
          </p:spPr>
        </p:sp>
      </p:grpSp>
      <p:grpSp>
        <p:nvGrpSpPr>
          <p:cNvPr id="44" name="Group 44"/>
          <p:cNvGrpSpPr/>
          <p:nvPr/>
        </p:nvGrpSpPr>
        <p:grpSpPr>
          <a:xfrm>
            <a:off x="13883325" y="5614265"/>
            <a:ext cx="4259938" cy="3173270"/>
            <a:chOff x="0" y="0"/>
            <a:chExt cx="1091139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091139" cy="812800"/>
            </a:xfrm>
            <a:custGeom>
              <a:avLst/>
              <a:gdLst/>
              <a:ahLst/>
              <a:cxnLst/>
              <a:rect l="l" t="t" r="r" b="b"/>
              <a:pathLst>
                <a:path w="1091139" h="812800">
                  <a:moveTo>
                    <a:pt x="41800" y="0"/>
                  </a:moveTo>
                  <a:lnTo>
                    <a:pt x="1049339" y="0"/>
                  </a:lnTo>
                  <a:cubicBezTo>
                    <a:pt x="1072424" y="0"/>
                    <a:pt x="1091139" y="18714"/>
                    <a:pt x="1091139" y="41800"/>
                  </a:cubicBezTo>
                  <a:lnTo>
                    <a:pt x="1091139" y="771000"/>
                  </a:lnTo>
                  <a:cubicBezTo>
                    <a:pt x="1091139" y="794086"/>
                    <a:pt x="1072424" y="812800"/>
                    <a:pt x="1049339" y="812800"/>
                  </a:cubicBezTo>
                  <a:lnTo>
                    <a:pt x="41800" y="812800"/>
                  </a:lnTo>
                  <a:cubicBezTo>
                    <a:pt x="18714" y="812800"/>
                    <a:pt x="0" y="794086"/>
                    <a:pt x="0" y="771000"/>
                  </a:cubicBezTo>
                  <a:lnTo>
                    <a:pt x="0" y="41800"/>
                  </a:lnTo>
                  <a:cubicBezTo>
                    <a:pt x="0" y="18714"/>
                    <a:pt x="18714" y="0"/>
                    <a:pt x="41800" y="0"/>
                  </a:cubicBezTo>
                  <a:close/>
                </a:path>
              </a:pathLst>
            </a:custGeom>
            <a:blipFill>
              <a:blip r:embed="rId9"/>
              <a:stretch>
                <a:fillRect l="-3907" r="-3907"/>
              </a:stretch>
            </a:blipFill>
          </p:spPr>
        </p:sp>
      </p:grpSp>
      <p:sp>
        <p:nvSpPr>
          <p:cNvPr id="46" name="TextBox 46"/>
          <p:cNvSpPr txBox="1"/>
          <p:nvPr/>
        </p:nvSpPr>
        <p:spPr>
          <a:xfrm>
            <a:off x="3328191" y="318879"/>
            <a:ext cx="11167964" cy="91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18"/>
              </a:lnSpc>
            </a:pPr>
            <a:r>
              <a:rPr lang="en-US" sz="5156">
                <a:solidFill>
                  <a:srgbClr val="000000"/>
                </a:solidFill>
                <a:latin typeface="Was MarinaNP"/>
                <a:ea typeface="Was MarinaNP"/>
                <a:cs typeface="Was MarinaNP"/>
                <a:sym typeface="Was MarinaNP"/>
              </a:rPr>
              <a:t>กิจกรรม“หน่วยงานส่งเสริมคุณธรรม กม.กสอ. ที่ DIPROM” 2568</a:t>
            </a:r>
          </a:p>
        </p:txBody>
      </p:sp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D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04678" y="102362"/>
            <a:ext cx="2112378" cy="2117672"/>
          </a:xfrm>
          <a:custGeom>
            <a:avLst/>
            <a:gdLst/>
            <a:ahLst/>
            <a:cxnLst/>
            <a:rect l="l" t="t" r="r" b="b"/>
            <a:pathLst>
              <a:path w="2112378" h="2117672">
                <a:moveTo>
                  <a:pt x="0" y="2117672"/>
                </a:moveTo>
                <a:lnTo>
                  <a:pt x="2112378" y="2117672"/>
                </a:lnTo>
                <a:lnTo>
                  <a:pt x="2112378" y="0"/>
                </a:lnTo>
                <a:lnTo>
                  <a:pt x="0" y="0"/>
                </a:lnTo>
                <a:lnTo>
                  <a:pt x="0" y="21176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6126938" y="102362"/>
            <a:ext cx="2035671" cy="2040773"/>
          </a:xfrm>
          <a:custGeom>
            <a:avLst/>
            <a:gdLst/>
            <a:ahLst/>
            <a:cxnLst/>
            <a:rect l="l" t="t" r="r" b="b"/>
            <a:pathLst>
              <a:path w="2035671" h="2040773">
                <a:moveTo>
                  <a:pt x="2035671" y="2040773"/>
                </a:moveTo>
                <a:lnTo>
                  <a:pt x="0" y="2040773"/>
                </a:lnTo>
                <a:lnTo>
                  <a:pt x="0" y="0"/>
                </a:lnTo>
                <a:lnTo>
                  <a:pt x="2035671" y="0"/>
                </a:lnTo>
                <a:lnTo>
                  <a:pt x="2035671" y="20407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4099" y="3812787"/>
            <a:ext cx="2448550" cy="4821990"/>
          </a:xfrm>
          <a:custGeom>
            <a:avLst/>
            <a:gdLst/>
            <a:ahLst/>
            <a:cxnLst/>
            <a:rect l="l" t="t" r="r" b="b"/>
            <a:pathLst>
              <a:path w="2448550" h="4821990">
                <a:moveTo>
                  <a:pt x="0" y="0"/>
                </a:moveTo>
                <a:lnTo>
                  <a:pt x="2448550" y="0"/>
                </a:lnTo>
                <a:lnTo>
                  <a:pt x="2448550" y="4821991"/>
                </a:lnTo>
                <a:lnTo>
                  <a:pt x="0" y="48219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54" b="-743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4735" y="8063607"/>
            <a:ext cx="2035671" cy="2040773"/>
          </a:xfrm>
          <a:custGeom>
            <a:avLst/>
            <a:gdLst/>
            <a:ahLst/>
            <a:cxnLst/>
            <a:rect l="l" t="t" r="r" b="b"/>
            <a:pathLst>
              <a:path w="2035671" h="2040773">
                <a:moveTo>
                  <a:pt x="0" y="0"/>
                </a:moveTo>
                <a:lnTo>
                  <a:pt x="2035671" y="0"/>
                </a:lnTo>
                <a:lnTo>
                  <a:pt x="2035671" y="2040773"/>
                </a:lnTo>
                <a:lnTo>
                  <a:pt x="0" y="20407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126938" y="8063607"/>
            <a:ext cx="2035671" cy="2040773"/>
          </a:xfrm>
          <a:custGeom>
            <a:avLst/>
            <a:gdLst/>
            <a:ahLst/>
            <a:cxnLst/>
            <a:rect l="l" t="t" r="r" b="b"/>
            <a:pathLst>
              <a:path w="2035671" h="2040773">
                <a:moveTo>
                  <a:pt x="2035671" y="0"/>
                </a:moveTo>
                <a:lnTo>
                  <a:pt x="0" y="0"/>
                </a:lnTo>
                <a:lnTo>
                  <a:pt x="0" y="2040773"/>
                </a:lnTo>
                <a:lnTo>
                  <a:pt x="2035671" y="2040773"/>
                </a:lnTo>
                <a:lnTo>
                  <a:pt x="20356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684077" y="186763"/>
            <a:ext cx="12100965" cy="1683873"/>
            <a:chOff x="0" y="0"/>
            <a:chExt cx="16134620" cy="22451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39389" cy="2245165"/>
            </a:xfrm>
            <a:custGeom>
              <a:avLst/>
              <a:gdLst/>
              <a:ahLst/>
              <a:cxnLst/>
              <a:rect l="l" t="t" r="r" b="b"/>
              <a:pathLst>
                <a:path w="7439389" h="2245165">
                  <a:moveTo>
                    <a:pt x="0" y="0"/>
                  </a:moveTo>
                  <a:lnTo>
                    <a:pt x="7439389" y="0"/>
                  </a:lnTo>
                  <a:lnTo>
                    <a:pt x="7439389" y="2245165"/>
                  </a:lnTo>
                  <a:lnTo>
                    <a:pt x="0" y="2245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1002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9548024" y="0"/>
              <a:ext cx="6586596" cy="2245165"/>
            </a:xfrm>
            <a:custGeom>
              <a:avLst/>
              <a:gdLst/>
              <a:ahLst/>
              <a:cxnLst/>
              <a:rect l="l" t="t" r="r" b="b"/>
              <a:pathLst>
                <a:path w="6586596" h="2245165">
                  <a:moveTo>
                    <a:pt x="0" y="0"/>
                  </a:moveTo>
                  <a:lnTo>
                    <a:pt x="6586596" y="0"/>
                  </a:lnTo>
                  <a:lnTo>
                    <a:pt x="6586596" y="2245165"/>
                  </a:lnTo>
                  <a:lnTo>
                    <a:pt x="0" y="2245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426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516332" y="0"/>
              <a:ext cx="5691324" cy="2245165"/>
            </a:xfrm>
            <a:custGeom>
              <a:avLst/>
              <a:gdLst/>
              <a:ahLst/>
              <a:cxnLst/>
              <a:rect l="l" t="t" r="r" b="b"/>
              <a:pathLst>
                <a:path w="5691324" h="2245165">
                  <a:moveTo>
                    <a:pt x="0" y="0"/>
                  </a:moveTo>
                  <a:lnTo>
                    <a:pt x="5691324" y="0"/>
                  </a:lnTo>
                  <a:lnTo>
                    <a:pt x="5691324" y="2245165"/>
                  </a:lnTo>
                  <a:lnTo>
                    <a:pt x="0" y="2245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8085" r="-1573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3056295" y="4606389"/>
            <a:ext cx="3051903" cy="4490319"/>
          </a:xfrm>
          <a:custGeom>
            <a:avLst/>
            <a:gdLst/>
            <a:ahLst/>
            <a:cxnLst/>
            <a:rect l="l" t="t" r="r" b="b"/>
            <a:pathLst>
              <a:path w="3051903" h="4490319">
                <a:moveTo>
                  <a:pt x="0" y="0"/>
                </a:moveTo>
                <a:lnTo>
                  <a:pt x="3051903" y="0"/>
                </a:lnTo>
                <a:lnTo>
                  <a:pt x="3051903" y="4490319"/>
                </a:lnTo>
                <a:lnTo>
                  <a:pt x="0" y="44903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89173" y="4074970"/>
            <a:ext cx="4399827" cy="2776579"/>
          </a:xfrm>
          <a:custGeom>
            <a:avLst/>
            <a:gdLst/>
            <a:ahLst/>
            <a:cxnLst/>
            <a:rect l="l" t="t" r="r" b="b"/>
            <a:pathLst>
              <a:path w="4399827" h="2776579">
                <a:moveTo>
                  <a:pt x="0" y="0"/>
                </a:moveTo>
                <a:lnTo>
                  <a:pt x="4399827" y="0"/>
                </a:lnTo>
                <a:lnTo>
                  <a:pt x="4399827" y="2776578"/>
                </a:lnTo>
                <a:lnTo>
                  <a:pt x="0" y="27765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860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411089" y="3677493"/>
            <a:ext cx="2615465" cy="4806877"/>
          </a:xfrm>
          <a:custGeom>
            <a:avLst/>
            <a:gdLst/>
            <a:ahLst/>
            <a:cxnLst/>
            <a:rect l="l" t="t" r="r" b="b"/>
            <a:pathLst>
              <a:path w="2615465" h="4806877">
                <a:moveTo>
                  <a:pt x="0" y="0"/>
                </a:moveTo>
                <a:lnTo>
                  <a:pt x="2615464" y="0"/>
                </a:lnTo>
                <a:lnTo>
                  <a:pt x="2615464" y="4806876"/>
                </a:lnTo>
                <a:lnTo>
                  <a:pt x="0" y="48068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6525" b="-11438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289173" y="7286395"/>
            <a:ext cx="4399827" cy="2395949"/>
          </a:xfrm>
          <a:custGeom>
            <a:avLst/>
            <a:gdLst/>
            <a:ahLst/>
            <a:cxnLst/>
            <a:rect l="l" t="t" r="r" b="b"/>
            <a:pathLst>
              <a:path w="4399827" h="2395949">
                <a:moveTo>
                  <a:pt x="0" y="0"/>
                </a:moveTo>
                <a:lnTo>
                  <a:pt x="4399827" y="0"/>
                </a:lnTo>
                <a:lnTo>
                  <a:pt x="4399827" y="2395949"/>
                </a:lnTo>
                <a:lnTo>
                  <a:pt x="0" y="23959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734" r="-8070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16431" y="7286395"/>
            <a:ext cx="4267226" cy="2395949"/>
          </a:xfrm>
          <a:custGeom>
            <a:avLst/>
            <a:gdLst/>
            <a:ahLst/>
            <a:cxnLst/>
            <a:rect l="l" t="t" r="r" b="b"/>
            <a:pathLst>
              <a:path w="4267226" h="2395949">
                <a:moveTo>
                  <a:pt x="0" y="0"/>
                </a:moveTo>
                <a:lnTo>
                  <a:pt x="4267226" y="0"/>
                </a:lnTo>
                <a:lnTo>
                  <a:pt x="4267226" y="2395949"/>
                </a:lnTo>
                <a:lnTo>
                  <a:pt x="0" y="23959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9643" r="-1238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169144" y="3962486"/>
            <a:ext cx="3761800" cy="2889062"/>
          </a:xfrm>
          <a:custGeom>
            <a:avLst/>
            <a:gdLst/>
            <a:ahLst/>
            <a:cxnLst/>
            <a:rect l="l" t="t" r="r" b="b"/>
            <a:pathLst>
              <a:path w="3761800" h="2889062">
                <a:moveTo>
                  <a:pt x="0" y="0"/>
                </a:moveTo>
                <a:lnTo>
                  <a:pt x="3761800" y="0"/>
                </a:lnTo>
                <a:lnTo>
                  <a:pt x="3761800" y="2889062"/>
                </a:lnTo>
                <a:lnTo>
                  <a:pt x="0" y="28890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648374" y="2221778"/>
            <a:ext cx="14478565" cy="2055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1"/>
              </a:lnSpc>
            </a:pPr>
            <a:r>
              <a:rPr lang="en-US" sz="2560">
                <a:solidFill>
                  <a:srgbClr val="FFFFFF"/>
                </a:solidFill>
                <a:latin typeface="Niramit"/>
                <a:ea typeface="Niramit"/>
                <a:cs typeface="Niramit"/>
                <a:sym typeface="Niramit"/>
              </a:rPr>
              <a:t> องค์กรมีการรวบรวมองค์ความรู้หรือผลสำเร็จการดำเนินกิจกรรมตามแผนการดำเนินงานที่กำหนดไว้ในข้อ 3 โดยจัดทำเป็นเอกสาร และจัดทำสื่อในรูปแบบต่าง ๆ และมีขีดความสามารถในการเผยแพร่เอกสารองค์ความรู้หรือผลสำเร็จการดำเนินกิจกรรม และมีความพร้อมเป็นแหล่งเรียนรู้ให้กับองค์กรอื่น ๆ ได้</a:t>
            </a:r>
          </a:p>
          <a:p>
            <a:pPr algn="ctr">
              <a:lnSpc>
                <a:spcPts val="4274"/>
              </a:lnSpc>
            </a:pPr>
            <a:endParaRPr lang="en-US" sz="2560">
              <a:solidFill>
                <a:srgbClr val="FFFFFF"/>
              </a:solidFill>
              <a:latin typeface="Niramit"/>
              <a:ea typeface="Niramit"/>
              <a:cs typeface="Niramit"/>
              <a:sym typeface="Nirami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268058" y="711848"/>
            <a:ext cx="11143031" cy="123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0"/>
              </a:lnSpc>
            </a:pPr>
            <a:r>
              <a:rPr lang="en-US" sz="5536">
                <a:solidFill>
                  <a:srgbClr val="5B4D46"/>
                </a:solidFill>
                <a:latin typeface="Was MarinaNP"/>
                <a:ea typeface="Was MarinaNP"/>
                <a:cs typeface="Was MarinaNP"/>
                <a:sym typeface="Was MarinaNP"/>
              </a:rPr>
              <a:t>กิจกรรม “กม.กสอ. เผยแพร่องค์ความรู้ การส่งเสริมคุณธรรม</a:t>
            </a:r>
          </a:p>
          <a:p>
            <a:pPr algn="ctr">
              <a:lnSpc>
                <a:spcPts val="4540"/>
              </a:lnSpc>
            </a:pPr>
            <a:r>
              <a:rPr lang="en-US" sz="5536">
                <a:solidFill>
                  <a:srgbClr val="5B4D46"/>
                </a:solidFill>
                <a:latin typeface="Was MarinaNP"/>
                <a:ea typeface="Was MarinaNP"/>
                <a:cs typeface="Was MarinaNP"/>
                <a:sym typeface="Was MarinaNP"/>
              </a:rPr>
              <a:t>จริยธรรมประจำหน่วยงาน” </a:t>
            </a:r>
          </a:p>
        </p:txBody>
      </p:sp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1D1">
                <a:alpha val="100000"/>
              </a:srgbClr>
            </a:gs>
            <a:gs pos="50000">
              <a:srgbClr val="FFF5DD">
                <a:alpha val="100000"/>
              </a:srgbClr>
            </a:gs>
            <a:gs pos="100000">
              <a:srgbClr val="EAD5A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83" y="69342"/>
            <a:ext cx="18092388" cy="10148317"/>
            <a:chOff x="0" y="0"/>
            <a:chExt cx="24123184" cy="13531089"/>
          </a:xfrm>
        </p:grpSpPr>
        <p:sp>
          <p:nvSpPr>
            <p:cNvPr id="3" name="Freeform 3"/>
            <p:cNvSpPr/>
            <p:nvPr/>
          </p:nvSpPr>
          <p:spPr>
            <a:xfrm rot="5400000">
              <a:off x="2098595" y="-2098595"/>
              <a:ext cx="13531089" cy="17728280"/>
            </a:xfrm>
            <a:custGeom>
              <a:avLst/>
              <a:gdLst/>
              <a:ahLst/>
              <a:cxnLst/>
              <a:rect l="l" t="t" r="r" b="b"/>
              <a:pathLst>
                <a:path w="13531089" h="17728280">
                  <a:moveTo>
                    <a:pt x="0" y="0"/>
                  </a:moveTo>
                  <a:lnTo>
                    <a:pt x="13531089" y="0"/>
                  </a:lnTo>
                  <a:lnTo>
                    <a:pt x="13531089" y="17728279"/>
                  </a:lnTo>
                  <a:lnTo>
                    <a:pt x="0" y="1772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949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5400000">
              <a:off x="13741349" y="3149254"/>
              <a:ext cx="13531089" cy="7232581"/>
            </a:xfrm>
            <a:custGeom>
              <a:avLst/>
              <a:gdLst/>
              <a:ahLst/>
              <a:cxnLst/>
              <a:rect l="l" t="t" r="r" b="b"/>
              <a:pathLst>
                <a:path w="13531089" h="7232581">
                  <a:moveTo>
                    <a:pt x="0" y="0"/>
                  </a:moveTo>
                  <a:lnTo>
                    <a:pt x="13531089" y="0"/>
                  </a:lnTo>
                  <a:lnTo>
                    <a:pt x="13531089" y="7232581"/>
                  </a:lnTo>
                  <a:lnTo>
                    <a:pt x="0" y="7232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19289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707724" y="6096195"/>
            <a:ext cx="13313666" cy="1337645"/>
            <a:chOff x="0" y="0"/>
            <a:chExt cx="17751555" cy="1783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42273" cy="1783526"/>
            </a:xfrm>
            <a:custGeom>
              <a:avLst/>
              <a:gdLst/>
              <a:ahLst/>
              <a:cxnLst/>
              <a:rect l="l" t="t" r="r" b="b"/>
              <a:pathLst>
                <a:path w="2842273" h="1783526">
                  <a:moveTo>
                    <a:pt x="0" y="0"/>
                  </a:moveTo>
                  <a:lnTo>
                    <a:pt x="2842273" y="0"/>
                  </a:lnTo>
                  <a:lnTo>
                    <a:pt x="2842273" y="1783526"/>
                  </a:lnTo>
                  <a:lnTo>
                    <a:pt x="0" y="1783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60962" y="0"/>
              <a:ext cx="2842273" cy="1783526"/>
            </a:xfrm>
            <a:custGeom>
              <a:avLst/>
              <a:gdLst/>
              <a:ahLst/>
              <a:cxnLst/>
              <a:rect l="l" t="t" r="r" b="b"/>
              <a:pathLst>
                <a:path w="2842273" h="1783526">
                  <a:moveTo>
                    <a:pt x="0" y="0"/>
                  </a:moveTo>
                  <a:lnTo>
                    <a:pt x="2842273" y="0"/>
                  </a:lnTo>
                  <a:lnTo>
                    <a:pt x="2842273" y="1783526"/>
                  </a:lnTo>
                  <a:lnTo>
                    <a:pt x="0" y="1783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575578" y="0"/>
              <a:ext cx="2842273" cy="1783526"/>
            </a:xfrm>
            <a:custGeom>
              <a:avLst/>
              <a:gdLst/>
              <a:ahLst/>
              <a:cxnLst/>
              <a:rect l="l" t="t" r="r" b="b"/>
              <a:pathLst>
                <a:path w="2842273" h="1783526">
                  <a:moveTo>
                    <a:pt x="0" y="0"/>
                  </a:moveTo>
                  <a:lnTo>
                    <a:pt x="2842274" y="0"/>
                  </a:lnTo>
                  <a:lnTo>
                    <a:pt x="2842274" y="1783526"/>
                  </a:lnTo>
                  <a:lnTo>
                    <a:pt x="0" y="1783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172731" y="0"/>
              <a:ext cx="2842273" cy="1783526"/>
            </a:xfrm>
            <a:custGeom>
              <a:avLst/>
              <a:gdLst/>
              <a:ahLst/>
              <a:cxnLst/>
              <a:rect l="l" t="t" r="r" b="b"/>
              <a:pathLst>
                <a:path w="2842273" h="1783526">
                  <a:moveTo>
                    <a:pt x="0" y="0"/>
                  </a:moveTo>
                  <a:lnTo>
                    <a:pt x="2842273" y="0"/>
                  </a:lnTo>
                  <a:lnTo>
                    <a:pt x="2842273" y="1783526"/>
                  </a:lnTo>
                  <a:lnTo>
                    <a:pt x="0" y="1783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697512" y="0"/>
              <a:ext cx="2842273" cy="1783526"/>
            </a:xfrm>
            <a:custGeom>
              <a:avLst/>
              <a:gdLst/>
              <a:ahLst/>
              <a:cxnLst/>
              <a:rect l="l" t="t" r="r" b="b"/>
              <a:pathLst>
                <a:path w="2842273" h="1783526">
                  <a:moveTo>
                    <a:pt x="0" y="0"/>
                  </a:moveTo>
                  <a:lnTo>
                    <a:pt x="2842273" y="0"/>
                  </a:lnTo>
                  <a:lnTo>
                    <a:pt x="2842273" y="1783526"/>
                  </a:lnTo>
                  <a:lnTo>
                    <a:pt x="0" y="1783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384500" y="0"/>
              <a:ext cx="2842273" cy="1783526"/>
            </a:xfrm>
            <a:custGeom>
              <a:avLst/>
              <a:gdLst/>
              <a:ahLst/>
              <a:cxnLst/>
              <a:rect l="l" t="t" r="r" b="b"/>
              <a:pathLst>
                <a:path w="2842273" h="1783526">
                  <a:moveTo>
                    <a:pt x="0" y="0"/>
                  </a:moveTo>
                  <a:lnTo>
                    <a:pt x="2842273" y="0"/>
                  </a:lnTo>
                  <a:lnTo>
                    <a:pt x="2842273" y="1783526"/>
                  </a:lnTo>
                  <a:lnTo>
                    <a:pt x="0" y="1783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4909281" y="0"/>
              <a:ext cx="2842273" cy="1783526"/>
            </a:xfrm>
            <a:custGeom>
              <a:avLst/>
              <a:gdLst/>
              <a:ahLst/>
              <a:cxnLst/>
              <a:rect l="l" t="t" r="r" b="b"/>
              <a:pathLst>
                <a:path w="2842273" h="1783526">
                  <a:moveTo>
                    <a:pt x="0" y="0"/>
                  </a:moveTo>
                  <a:lnTo>
                    <a:pt x="2842274" y="0"/>
                  </a:lnTo>
                  <a:lnTo>
                    <a:pt x="2842274" y="1783526"/>
                  </a:lnTo>
                  <a:lnTo>
                    <a:pt x="0" y="1783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3050702" y="6493555"/>
            <a:ext cx="542925" cy="542925"/>
          </a:xfrm>
          <a:custGeom>
            <a:avLst/>
            <a:gdLst/>
            <a:ahLst/>
            <a:cxnLst/>
            <a:rect l="l" t="t" r="r" b="b"/>
            <a:pathLst>
              <a:path w="542925" h="542925">
                <a:moveTo>
                  <a:pt x="0" y="0"/>
                </a:moveTo>
                <a:lnTo>
                  <a:pt x="542925" y="0"/>
                </a:lnTo>
                <a:lnTo>
                  <a:pt x="542925" y="542925"/>
                </a:lnTo>
                <a:lnTo>
                  <a:pt x="0" y="5429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810292" y="6493555"/>
            <a:ext cx="542925" cy="542925"/>
          </a:xfrm>
          <a:custGeom>
            <a:avLst/>
            <a:gdLst/>
            <a:ahLst/>
            <a:cxnLst/>
            <a:rect l="l" t="t" r="r" b="b"/>
            <a:pathLst>
              <a:path w="542925" h="542925">
                <a:moveTo>
                  <a:pt x="0" y="0"/>
                </a:moveTo>
                <a:lnTo>
                  <a:pt x="542925" y="0"/>
                </a:lnTo>
                <a:lnTo>
                  <a:pt x="542925" y="542925"/>
                </a:lnTo>
                <a:lnTo>
                  <a:pt x="0" y="5429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693388" y="1458431"/>
            <a:ext cx="2028673" cy="202867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8FBFBE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2093285" y="1599927"/>
            <a:ext cx="1228880" cy="1600455"/>
          </a:xfrm>
          <a:custGeom>
            <a:avLst/>
            <a:gdLst/>
            <a:ahLst/>
            <a:cxnLst/>
            <a:rect l="l" t="t" r="r" b="b"/>
            <a:pathLst>
              <a:path w="1228880" h="1600455">
                <a:moveTo>
                  <a:pt x="0" y="0"/>
                </a:moveTo>
                <a:lnTo>
                  <a:pt x="1228879" y="0"/>
                </a:lnTo>
                <a:lnTo>
                  <a:pt x="1228879" y="1600454"/>
                </a:lnTo>
                <a:lnTo>
                  <a:pt x="0" y="1600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888478" y="3122386"/>
            <a:ext cx="12498197" cy="1755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5B4D46"/>
                </a:solidFill>
                <a:latin typeface="Was MarinaNP"/>
                <a:ea typeface="Was MarinaNP"/>
                <a:cs typeface="Was MarinaNP"/>
                <a:sym typeface="Was MarinaNP"/>
              </a:rPr>
              <a:t>กองส่งเสริมผู้ประกอบการและธุรกิจใหม่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7658" y="4478338"/>
            <a:ext cx="16031642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8B6E39"/>
                </a:solidFill>
                <a:latin typeface="Was MarinaNP"/>
                <a:ea typeface="Was MarinaNP"/>
                <a:cs typeface="Was MarinaNP"/>
                <a:sym typeface="Was MarinaNP"/>
              </a:rPr>
              <a:t>Division of New Entreprenure and Business Promotion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4656569" y="1458431"/>
            <a:ext cx="2028673" cy="202867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8FBFBE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4874003" y="1795276"/>
            <a:ext cx="1811239" cy="1209757"/>
          </a:xfrm>
          <a:custGeom>
            <a:avLst/>
            <a:gdLst/>
            <a:ahLst/>
            <a:cxnLst/>
            <a:rect l="l" t="t" r="r" b="b"/>
            <a:pathLst>
              <a:path w="1811239" h="1209757">
                <a:moveTo>
                  <a:pt x="0" y="0"/>
                </a:moveTo>
                <a:lnTo>
                  <a:pt x="1811239" y="0"/>
                </a:lnTo>
                <a:lnTo>
                  <a:pt x="1811239" y="1209756"/>
                </a:lnTo>
                <a:lnTo>
                  <a:pt x="0" y="12097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322164" y="5858070"/>
            <a:ext cx="11488128" cy="1657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12"/>
              </a:lnSpc>
              <a:spcBef>
                <a:spcPct val="0"/>
              </a:spcBef>
            </a:pPr>
            <a:r>
              <a:rPr lang="en-US" sz="9366">
                <a:solidFill>
                  <a:srgbClr val="FFFFFF"/>
                </a:solidFill>
                <a:latin typeface="Was MarinaNP"/>
                <a:ea typeface="Was MarinaNP"/>
                <a:cs typeface="Was MarinaNP"/>
                <a:sym typeface="Was MarinaNP"/>
              </a:rPr>
              <a:t>มุ่งสู่การเป็นองค์กรคุณธรรมต้นแบบ</a:t>
            </a:r>
          </a:p>
        </p:txBody>
      </p:sp>
    </p:spTree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6D1DD">
                <a:alpha val="100000"/>
              </a:srgbClr>
            </a:gs>
            <a:gs pos="100000">
              <a:srgbClr val="FFF2F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40654" y="1268510"/>
            <a:ext cx="8695750" cy="1210031"/>
            <a:chOff x="0" y="0"/>
            <a:chExt cx="11594333" cy="16133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45943" cy="1613375"/>
            </a:xfrm>
            <a:custGeom>
              <a:avLst/>
              <a:gdLst/>
              <a:ahLst/>
              <a:cxnLst/>
              <a:rect l="l" t="t" r="r" b="b"/>
              <a:pathLst>
                <a:path w="5345943" h="1613375">
                  <a:moveTo>
                    <a:pt x="0" y="0"/>
                  </a:moveTo>
                  <a:lnTo>
                    <a:pt x="5345943" y="0"/>
                  </a:lnTo>
                  <a:lnTo>
                    <a:pt x="5345943" y="1613375"/>
                  </a:lnTo>
                  <a:lnTo>
                    <a:pt x="0" y="1613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002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6861207" y="0"/>
              <a:ext cx="4733126" cy="1613375"/>
            </a:xfrm>
            <a:custGeom>
              <a:avLst/>
              <a:gdLst/>
              <a:ahLst/>
              <a:cxnLst/>
              <a:rect l="l" t="t" r="r" b="b"/>
              <a:pathLst>
                <a:path w="4733126" h="1613375">
                  <a:moveTo>
                    <a:pt x="0" y="0"/>
                  </a:moveTo>
                  <a:lnTo>
                    <a:pt x="4733126" y="0"/>
                  </a:lnTo>
                  <a:lnTo>
                    <a:pt x="4733126" y="1613375"/>
                  </a:lnTo>
                  <a:lnTo>
                    <a:pt x="0" y="1613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426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682634" y="0"/>
              <a:ext cx="4089784" cy="1613375"/>
            </a:xfrm>
            <a:custGeom>
              <a:avLst/>
              <a:gdLst/>
              <a:ahLst/>
              <a:cxnLst/>
              <a:rect l="l" t="t" r="r" b="b"/>
              <a:pathLst>
                <a:path w="4089784" h="1613375">
                  <a:moveTo>
                    <a:pt x="0" y="0"/>
                  </a:moveTo>
                  <a:lnTo>
                    <a:pt x="4089784" y="0"/>
                  </a:lnTo>
                  <a:lnTo>
                    <a:pt x="4089784" y="1613375"/>
                  </a:lnTo>
                  <a:lnTo>
                    <a:pt x="0" y="1613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8085" r="-15730"/>
              </a:stretch>
            </a:blipFill>
          </p:spPr>
        </p:sp>
      </p:grpSp>
      <p:sp>
        <p:nvSpPr>
          <p:cNvPr id="6" name="AutoShape 6"/>
          <p:cNvSpPr/>
          <p:nvPr/>
        </p:nvSpPr>
        <p:spPr>
          <a:xfrm>
            <a:off x="0" y="196842"/>
            <a:ext cx="18288000" cy="0"/>
          </a:xfrm>
          <a:prstGeom prst="line">
            <a:avLst/>
          </a:prstGeom>
          <a:ln w="47625" cap="flat">
            <a:solidFill>
              <a:srgbClr val="ECB0C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410089" y="1028700"/>
            <a:ext cx="6001412" cy="8498963"/>
          </a:xfrm>
          <a:custGeom>
            <a:avLst/>
            <a:gdLst/>
            <a:ahLst/>
            <a:cxnLst/>
            <a:rect l="l" t="t" r="r" b="b"/>
            <a:pathLst>
              <a:path w="6001412" h="8498963">
                <a:moveTo>
                  <a:pt x="0" y="0"/>
                </a:moveTo>
                <a:lnTo>
                  <a:pt x="6001412" y="0"/>
                </a:lnTo>
                <a:lnTo>
                  <a:pt x="6001412" y="8498963"/>
                </a:lnTo>
                <a:lnTo>
                  <a:pt x="0" y="8498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639929" y="3234280"/>
            <a:ext cx="10379465" cy="3894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2"/>
              </a:lnSpc>
            </a:pPr>
            <a:r>
              <a:rPr lang="en-US" sz="275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นายวรวิทย์ จิรัฐิติเจริญ ผู้อำนวยการกองส่งเสริมผู้ประกอบการ</a:t>
            </a:r>
          </a:p>
          <a:p>
            <a:pPr algn="ctr">
              <a:lnSpc>
                <a:spcPts val="4442"/>
              </a:lnSpc>
            </a:pPr>
            <a:r>
              <a:rPr lang="en-US" sz="275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และธุรกิจใหม่ นำทีมเจ้าหน้าที่ กม.กสอ.ประกาศเจตนารมณ์ขับเคลื่อนเป็นองค์กรคุณธรรมประจำปี งบประมาณ พ.ศ.2568 </a:t>
            </a:r>
          </a:p>
          <a:p>
            <a:pPr algn="ctr">
              <a:lnSpc>
                <a:spcPts val="4442"/>
              </a:lnSpc>
            </a:pPr>
            <a:r>
              <a:rPr lang="en-US" sz="275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พร้อมลงนามรับทราบนโยบาย เพื่อส่งเสริมและพัฒนาหน่วยงาน</a:t>
            </a:r>
          </a:p>
          <a:p>
            <a:pPr algn="ctr">
              <a:lnSpc>
                <a:spcPts val="4442"/>
              </a:lnSpc>
            </a:pPr>
            <a:r>
              <a:rPr lang="en-US" sz="275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และปลูกฝังค่านิยม 5 ประการ ได้แก่ พอเพียง วินัย สุจริต </a:t>
            </a:r>
          </a:p>
          <a:p>
            <a:pPr algn="ctr">
              <a:lnSpc>
                <a:spcPts val="4442"/>
              </a:lnSpc>
            </a:pPr>
            <a:r>
              <a:rPr lang="en-US" sz="275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จิตอาสา และกตัญญู นำไปสู่การเป็นองค์กรคุณธรรมต้นแบบ </a:t>
            </a:r>
          </a:p>
          <a:p>
            <a:pPr algn="ctr">
              <a:lnSpc>
                <a:spcPts val="4442"/>
              </a:lnSpc>
            </a:pPr>
            <a:endParaRPr lang="en-US" sz="2759">
              <a:solidFill>
                <a:srgbClr val="5B4D46"/>
              </a:solidFill>
              <a:latin typeface="Niramit"/>
              <a:ea typeface="Niramit"/>
              <a:cs typeface="Niramit"/>
              <a:sym typeface="Nirami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673500" y="762000"/>
            <a:ext cx="7030059" cy="1956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44"/>
              </a:lnSpc>
              <a:spcBef>
                <a:spcPct val="0"/>
              </a:spcBef>
            </a:pPr>
            <a:r>
              <a:rPr lang="en-US" sz="11103">
                <a:solidFill>
                  <a:srgbClr val="5B4D46"/>
                </a:solidFill>
                <a:latin typeface="Was MarinaNP"/>
                <a:ea typeface="Was MarinaNP"/>
                <a:cs typeface="Was MarinaNP"/>
                <a:sym typeface="Was MarinaNP"/>
              </a:rPr>
              <a:t>ประกาศเจตนารมณ์</a:t>
            </a:r>
          </a:p>
        </p:txBody>
      </p:sp>
      <p:sp>
        <p:nvSpPr>
          <p:cNvPr id="10" name="Freeform 10"/>
          <p:cNvSpPr/>
          <p:nvPr/>
        </p:nvSpPr>
        <p:spPr>
          <a:xfrm rot="5400000">
            <a:off x="-228904" y="1204625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7"/>
                </a:lnTo>
                <a:lnTo>
                  <a:pt x="0" y="1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-228904" y="2514098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7"/>
                </a:lnTo>
                <a:lnTo>
                  <a:pt x="0" y="1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-228904" y="3823571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7"/>
                </a:lnTo>
                <a:lnTo>
                  <a:pt x="0" y="1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228904" y="5133044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6"/>
                </a:lnTo>
                <a:lnTo>
                  <a:pt x="0" y="15116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-228904" y="6442516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7"/>
                </a:lnTo>
                <a:lnTo>
                  <a:pt x="0" y="1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-228904" y="7751989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7"/>
                </a:lnTo>
                <a:lnTo>
                  <a:pt x="0" y="1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-228904" y="9061462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6"/>
                </a:lnTo>
                <a:lnTo>
                  <a:pt x="0" y="15116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-228904" y="-104847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6"/>
                </a:lnTo>
                <a:lnTo>
                  <a:pt x="0" y="15116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D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64090" y="268501"/>
            <a:ext cx="8027811" cy="1377944"/>
            <a:chOff x="0" y="0"/>
            <a:chExt cx="10703748" cy="1837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7785" cy="1837258"/>
            </a:xfrm>
            <a:custGeom>
              <a:avLst/>
              <a:gdLst/>
              <a:ahLst/>
              <a:cxnLst/>
              <a:rect l="l" t="t" r="r" b="b"/>
              <a:pathLst>
                <a:path w="6087785" h="1837258">
                  <a:moveTo>
                    <a:pt x="0" y="0"/>
                  </a:moveTo>
                  <a:lnTo>
                    <a:pt x="6087785" y="0"/>
                  </a:lnTo>
                  <a:lnTo>
                    <a:pt x="6087785" y="1837258"/>
                  </a:lnTo>
                  <a:lnTo>
                    <a:pt x="0" y="1837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002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5313818" y="0"/>
              <a:ext cx="5389929" cy="1837258"/>
            </a:xfrm>
            <a:custGeom>
              <a:avLst/>
              <a:gdLst/>
              <a:ahLst/>
              <a:cxnLst/>
              <a:rect l="l" t="t" r="r" b="b"/>
              <a:pathLst>
                <a:path w="5389929" h="1837258">
                  <a:moveTo>
                    <a:pt x="0" y="0"/>
                  </a:moveTo>
                  <a:lnTo>
                    <a:pt x="5389930" y="0"/>
                  </a:lnTo>
                  <a:lnTo>
                    <a:pt x="5389930" y="1837258"/>
                  </a:lnTo>
                  <a:lnTo>
                    <a:pt x="0" y="1837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426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088577" y="701678"/>
            <a:ext cx="7071720" cy="87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8"/>
              </a:lnSpc>
            </a:pPr>
            <a:r>
              <a:rPr lang="en-US" sz="8113">
                <a:solidFill>
                  <a:srgbClr val="067D70"/>
                </a:solidFill>
                <a:latin typeface="Was MarinaNP"/>
                <a:ea typeface="Was MarinaNP"/>
                <a:cs typeface="Was MarinaNP"/>
                <a:sym typeface="Was MarinaNP"/>
              </a:rPr>
              <a:t>กำหนดคุณธรรมเป้าหมาย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80873" y="2857076"/>
            <a:ext cx="5865536" cy="5368796"/>
            <a:chOff x="0" y="0"/>
            <a:chExt cx="1509161" cy="138135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9161" cy="1381354"/>
            </a:xfrm>
            <a:custGeom>
              <a:avLst/>
              <a:gdLst/>
              <a:ahLst/>
              <a:cxnLst/>
              <a:rect l="l" t="t" r="r" b="b"/>
              <a:pathLst>
                <a:path w="1509161" h="1381354">
                  <a:moveTo>
                    <a:pt x="9239" y="0"/>
                  </a:moveTo>
                  <a:lnTo>
                    <a:pt x="1499922" y="0"/>
                  </a:lnTo>
                  <a:cubicBezTo>
                    <a:pt x="1502372" y="0"/>
                    <a:pt x="1504722" y="973"/>
                    <a:pt x="1506455" y="2706"/>
                  </a:cubicBezTo>
                  <a:cubicBezTo>
                    <a:pt x="1508188" y="4439"/>
                    <a:pt x="1509161" y="6789"/>
                    <a:pt x="1509161" y="9239"/>
                  </a:cubicBezTo>
                  <a:lnTo>
                    <a:pt x="1509161" y="1372114"/>
                  </a:lnTo>
                  <a:cubicBezTo>
                    <a:pt x="1509161" y="1374565"/>
                    <a:pt x="1508188" y="1376915"/>
                    <a:pt x="1506455" y="1378647"/>
                  </a:cubicBezTo>
                  <a:cubicBezTo>
                    <a:pt x="1504722" y="1380380"/>
                    <a:pt x="1502372" y="1381354"/>
                    <a:pt x="1499922" y="1381354"/>
                  </a:cubicBezTo>
                  <a:lnTo>
                    <a:pt x="9239" y="1381354"/>
                  </a:lnTo>
                  <a:cubicBezTo>
                    <a:pt x="6789" y="1381354"/>
                    <a:pt x="4439" y="1380380"/>
                    <a:pt x="2706" y="1378647"/>
                  </a:cubicBezTo>
                  <a:cubicBezTo>
                    <a:pt x="973" y="1376915"/>
                    <a:pt x="0" y="1374565"/>
                    <a:pt x="0" y="1372114"/>
                  </a:cubicBezTo>
                  <a:lnTo>
                    <a:pt x="0" y="9239"/>
                  </a:lnTo>
                  <a:cubicBezTo>
                    <a:pt x="0" y="6789"/>
                    <a:pt x="973" y="4439"/>
                    <a:pt x="2706" y="2706"/>
                  </a:cubicBezTo>
                  <a:cubicBezTo>
                    <a:pt x="4439" y="973"/>
                    <a:pt x="6789" y="0"/>
                    <a:pt x="923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FF1D1">
                      <a:alpha val="100000"/>
                    </a:srgbClr>
                  </a:gs>
                  <a:gs pos="50000">
                    <a:srgbClr val="FFF5DD">
                      <a:alpha val="100000"/>
                    </a:srgbClr>
                  </a:gs>
                  <a:gs pos="100000">
                    <a:srgbClr val="EAD5A6">
                      <a:alpha val="100000"/>
                    </a:srgbClr>
                  </a:gs>
                </a:gsLst>
                <a:path path="circle">
                  <a:fillToRect l="50000" t="50000" r="50000" b="50000"/>
                </a:path>
              </a:gra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09161" cy="1428979"/>
            </a:xfrm>
            <a:prstGeom prst="rect">
              <a:avLst/>
            </a:prstGeom>
          </p:spPr>
          <p:txBody>
            <a:bodyPr lIns="52001" tIns="52001" rIns="52001" bIns="52001" rtlCol="0" anchor="ctr"/>
            <a:lstStyle/>
            <a:p>
              <a:pPr algn="ctr">
                <a:lnSpc>
                  <a:spcPts val="26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80873" y="2059810"/>
            <a:ext cx="2466045" cy="744238"/>
          </a:xfrm>
          <a:custGeom>
            <a:avLst/>
            <a:gdLst/>
            <a:ahLst/>
            <a:cxnLst/>
            <a:rect l="l" t="t" r="r" b="b"/>
            <a:pathLst>
              <a:path w="2466045" h="744238">
                <a:moveTo>
                  <a:pt x="0" y="0"/>
                </a:moveTo>
                <a:lnTo>
                  <a:pt x="2466045" y="0"/>
                </a:lnTo>
                <a:lnTo>
                  <a:pt x="2466045" y="744238"/>
                </a:lnTo>
                <a:lnTo>
                  <a:pt x="0" y="7442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02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59973" y="2059810"/>
            <a:ext cx="2183357" cy="744238"/>
          </a:xfrm>
          <a:custGeom>
            <a:avLst/>
            <a:gdLst/>
            <a:ahLst/>
            <a:cxnLst/>
            <a:rect l="l" t="t" r="r" b="b"/>
            <a:pathLst>
              <a:path w="2183357" h="744238">
                <a:moveTo>
                  <a:pt x="0" y="0"/>
                </a:moveTo>
                <a:lnTo>
                  <a:pt x="2183357" y="0"/>
                </a:lnTo>
                <a:lnTo>
                  <a:pt x="2183357" y="744238"/>
                </a:lnTo>
                <a:lnTo>
                  <a:pt x="0" y="7442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4267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939503" y="2857076"/>
            <a:ext cx="11184458" cy="7088422"/>
            <a:chOff x="0" y="0"/>
            <a:chExt cx="2945701" cy="18669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45701" cy="1866909"/>
            </a:xfrm>
            <a:custGeom>
              <a:avLst/>
              <a:gdLst/>
              <a:ahLst/>
              <a:cxnLst/>
              <a:rect l="l" t="t" r="r" b="b"/>
              <a:pathLst>
                <a:path w="2945701" h="1866909">
                  <a:moveTo>
                    <a:pt x="4845" y="0"/>
                  </a:moveTo>
                  <a:lnTo>
                    <a:pt x="2940856" y="0"/>
                  </a:lnTo>
                  <a:cubicBezTo>
                    <a:pt x="2943532" y="0"/>
                    <a:pt x="2945701" y="2169"/>
                    <a:pt x="2945701" y="4845"/>
                  </a:cubicBezTo>
                  <a:lnTo>
                    <a:pt x="2945701" y="1862064"/>
                  </a:lnTo>
                  <a:cubicBezTo>
                    <a:pt x="2945701" y="1864740"/>
                    <a:pt x="2943532" y="1866909"/>
                    <a:pt x="2940856" y="1866909"/>
                  </a:cubicBezTo>
                  <a:lnTo>
                    <a:pt x="4845" y="1866909"/>
                  </a:lnTo>
                  <a:cubicBezTo>
                    <a:pt x="2169" y="1866909"/>
                    <a:pt x="0" y="1864740"/>
                    <a:pt x="0" y="1862064"/>
                  </a:cubicBezTo>
                  <a:lnTo>
                    <a:pt x="0" y="4845"/>
                  </a:lnTo>
                  <a:cubicBezTo>
                    <a:pt x="0" y="2169"/>
                    <a:pt x="2169" y="0"/>
                    <a:pt x="484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FF1D1">
                      <a:alpha val="100000"/>
                    </a:srgbClr>
                  </a:gs>
                  <a:gs pos="50000">
                    <a:srgbClr val="FFF5DD">
                      <a:alpha val="100000"/>
                    </a:srgbClr>
                  </a:gs>
                  <a:gs pos="100000">
                    <a:srgbClr val="EAD5A6">
                      <a:alpha val="100000"/>
                    </a:srgbClr>
                  </a:gs>
                </a:gsLst>
                <a:path path="circle">
                  <a:fillToRect l="50000" t="50000" r="50000" b="50000"/>
                </a:path>
              </a:gra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945701" cy="1914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39987" y="2973777"/>
            <a:ext cx="5733991" cy="5134463"/>
            <a:chOff x="0" y="0"/>
            <a:chExt cx="1510187" cy="135228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10187" cy="1352287"/>
            </a:xfrm>
            <a:custGeom>
              <a:avLst/>
              <a:gdLst/>
              <a:ahLst/>
              <a:cxnLst/>
              <a:rect l="l" t="t" r="r" b="b"/>
              <a:pathLst>
                <a:path w="1510187" h="1352287">
                  <a:moveTo>
                    <a:pt x="9451" y="0"/>
                  </a:moveTo>
                  <a:lnTo>
                    <a:pt x="1500736" y="0"/>
                  </a:lnTo>
                  <a:cubicBezTo>
                    <a:pt x="1503242" y="0"/>
                    <a:pt x="1505646" y="996"/>
                    <a:pt x="1507419" y="2768"/>
                  </a:cubicBezTo>
                  <a:cubicBezTo>
                    <a:pt x="1509191" y="4541"/>
                    <a:pt x="1510187" y="6945"/>
                    <a:pt x="1510187" y="9451"/>
                  </a:cubicBezTo>
                  <a:lnTo>
                    <a:pt x="1510187" y="1342835"/>
                  </a:lnTo>
                  <a:cubicBezTo>
                    <a:pt x="1510187" y="1345342"/>
                    <a:pt x="1509191" y="1347746"/>
                    <a:pt x="1507419" y="1349518"/>
                  </a:cubicBezTo>
                  <a:cubicBezTo>
                    <a:pt x="1505646" y="1351291"/>
                    <a:pt x="1503242" y="1352287"/>
                    <a:pt x="1500736" y="1352287"/>
                  </a:cubicBezTo>
                  <a:lnTo>
                    <a:pt x="9451" y="1352287"/>
                  </a:lnTo>
                  <a:cubicBezTo>
                    <a:pt x="6945" y="1352287"/>
                    <a:pt x="4541" y="1351291"/>
                    <a:pt x="2768" y="1349518"/>
                  </a:cubicBezTo>
                  <a:cubicBezTo>
                    <a:pt x="996" y="1347746"/>
                    <a:pt x="0" y="1345342"/>
                    <a:pt x="0" y="1342835"/>
                  </a:cubicBezTo>
                  <a:lnTo>
                    <a:pt x="0" y="9451"/>
                  </a:lnTo>
                  <a:cubicBezTo>
                    <a:pt x="0" y="6945"/>
                    <a:pt x="996" y="4541"/>
                    <a:pt x="2768" y="2768"/>
                  </a:cubicBezTo>
                  <a:cubicBezTo>
                    <a:pt x="4541" y="996"/>
                    <a:pt x="6945" y="0"/>
                    <a:pt x="9451" y="0"/>
                  </a:cubicBezTo>
                  <a:close/>
                </a:path>
              </a:pathLst>
            </a:custGeom>
            <a:solidFill>
              <a:srgbClr val="F4F4F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510187" cy="1399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3160297" y="2029281"/>
            <a:ext cx="2602267" cy="785349"/>
          </a:xfrm>
          <a:custGeom>
            <a:avLst/>
            <a:gdLst/>
            <a:ahLst/>
            <a:cxnLst/>
            <a:rect l="l" t="t" r="r" b="b"/>
            <a:pathLst>
              <a:path w="2602267" h="785349">
                <a:moveTo>
                  <a:pt x="0" y="0"/>
                </a:moveTo>
                <a:lnTo>
                  <a:pt x="2602267" y="0"/>
                </a:lnTo>
                <a:lnTo>
                  <a:pt x="2602267" y="785349"/>
                </a:lnTo>
                <a:lnTo>
                  <a:pt x="0" y="785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02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654920" y="2029281"/>
            <a:ext cx="2303963" cy="785349"/>
          </a:xfrm>
          <a:custGeom>
            <a:avLst/>
            <a:gdLst/>
            <a:ahLst/>
            <a:cxnLst/>
            <a:rect l="l" t="t" r="r" b="b"/>
            <a:pathLst>
              <a:path w="2303963" h="785349">
                <a:moveTo>
                  <a:pt x="0" y="0"/>
                </a:moveTo>
                <a:lnTo>
                  <a:pt x="2303963" y="0"/>
                </a:lnTo>
                <a:lnTo>
                  <a:pt x="2303963" y="785349"/>
                </a:lnTo>
                <a:lnTo>
                  <a:pt x="0" y="785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4267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39185" y="2331413"/>
            <a:ext cx="3424156" cy="64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</a:pPr>
            <a:r>
              <a:rPr lang="en-US" sz="5799">
                <a:solidFill>
                  <a:srgbClr val="5B4D46"/>
                </a:solidFill>
                <a:latin typeface="Was MarinaNP"/>
                <a:ea typeface="Was MarinaNP"/>
                <a:cs typeface="Was MarinaNP"/>
                <a:sym typeface="Was MarinaNP"/>
              </a:rPr>
              <a:t>ปัญหาที่อยากแก้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050539" y="2267406"/>
            <a:ext cx="3208761" cy="64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1"/>
              </a:lnSpc>
            </a:pPr>
            <a:r>
              <a:rPr lang="en-US" sz="5799">
                <a:solidFill>
                  <a:srgbClr val="5B4D46"/>
                </a:solidFill>
                <a:latin typeface="Was MarinaNP"/>
                <a:ea typeface="Was MarinaNP"/>
                <a:cs typeface="Was MarinaNP"/>
                <a:sym typeface="Was MarinaNP"/>
              </a:rPr>
              <a:t>ความดีที่อยากทำ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9185" y="3392877"/>
            <a:ext cx="5149130" cy="444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4"/>
              </a:lnSpc>
            </a:pPr>
            <a:r>
              <a:rPr lang="en-US" sz="3910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การรักษาสภาพแวดล้อม รักษาความสะอาด และความเป็นระเบียบวินัยภายในองค์กรที่ยังไม่ครบถ้วนตามหลัก 5 ส (สะสาง สะดวก สะอาด สุขลักษณะ สร้างนิสัย)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036596" y="2954532"/>
            <a:ext cx="10990272" cy="6917949"/>
            <a:chOff x="0" y="0"/>
            <a:chExt cx="2894557" cy="182201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894557" cy="1822011"/>
            </a:xfrm>
            <a:custGeom>
              <a:avLst/>
              <a:gdLst/>
              <a:ahLst/>
              <a:cxnLst/>
              <a:rect l="l" t="t" r="r" b="b"/>
              <a:pathLst>
                <a:path w="2894557" h="1822011">
                  <a:moveTo>
                    <a:pt x="4931" y="0"/>
                  </a:moveTo>
                  <a:lnTo>
                    <a:pt x="2889626" y="0"/>
                  </a:lnTo>
                  <a:cubicBezTo>
                    <a:pt x="2890934" y="0"/>
                    <a:pt x="2892188" y="520"/>
                    <a:pt x="2893113" y="1444"/>
                  </a:cubicBezTo>
                  <a:cubicBezTo>
                    <a:pt x="2894038" y="2369"/>
                    <a:pt x="2894557" y="3623"/>
                    <a:pt x="2894557" y="4931"/>
                  </a:cubicBezTo>
                  <a:lnTo>
                    <a:pt x="2894557" y="1817080"/>
                  </a:lnTo>
                  <a:cubicBezTo>
                    <a:pt x="2894557" y="1818388"/>
                    <a:pt x="2894038" y="1819642"/>
                    <a:pt x="2893113" y="1820567"/>
                  </a:cubicBezTo>
                  <a:cubicBezTo>
                    <a:pt x="2892188" y="1821492"/>
                    <a:pt x="2890934" y="1822011"/>
                    <a:pt x="2889626" y="1822011"/>
                  </a:cubicBezTo>
                  <a:lnTo>
                    <a:pt x="4931" y="1822011"/>
                  </a:lnTo>
                  <a:cubicBezTo>
                    <a:pt x="3623" y="1822011"/>
                    <a:pt x="2369" y="1821492"/>
                    <a:pt x="1444" y="1820567"/>
                  </a:cubicBezTo>
                  <a:cubicBezTo>
                    <a:pt x="520" y="1819642"/>
                    <a:pt x="0" y="1818388"/>
                    <a:pt x="0" y="1817080"/>
                  </a:cubicBezTo>
                  <a:lnTo>
                    <a:pt x="0" y="4931"/>
                  </a:lnTo>
                  <a:cubicBezTo>
                    <a:pt x="0" y="3623"/>
                    <a:pt x="520" y="2369"/>
                    <a:pt x="1444" y="1444"/>
                  </a:cubicBezTo>
                  <a:cubicBezTo>
                    <a:pt x="2369" y="520"/>
                    <a:pt x="3623" y="0"/>
                    <a:pt x="4931" y="0"/>
                  </a:cubicBezTo>
                  <a:close/>
                </a:path>
              </a:pathLst>
            </a:custGeom>
            <a:solidFill>
              <a:srgbClr val="F4F4F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2894557" cy="1869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7232033" y="3063447"/>
            <a:ext cx="10726850" cy="660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1.การเสริมสร้างจิตสำนึกต่อสถาบันชาติ ศาสนา พระมหากษัตริย์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2.การปฏิบัติตนตามมาตรฐานจริยธรรม ประมวงจริยธรรม ข้อกำหนดจริยธรรมที่พึงมีในการปฏิบัติงาน และปลูกฝังจิตสำนึกในการตระหนักถึงผลกระทบของการทุจริต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3.การปฏิบัติตนตามกฎ ระเบียบ วินัย ของข้าราชการพลเรือน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4.การมีจิตอาสาบำเพ็ญประโยชน์ ช่วยเหลือผู้อื่น สังคม ประชาชน ส่วนรวม 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โดยมิหวังผลตอบทน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5.การสืบสานประเพณี และวิถีวัฒนธรรมไทยอันดีงาม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5.การยึดมั่นปฏิบัติตนตามหลักพุทธศาสนา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6.การดำเนินชีวิตตามหลักปรัชญาเศรษฐกิจพอเพียง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7.การยกย่องเชิดชู ประกาศเกียรติคุณเจ้าหน้าที่ ที่ทำความดีจนเป็นแบบอย่างให้คนในองคืกรมีทัศนคติ วิธีคิด และการประพฤติตนที่ดี จนสามารถสร้างคุณค่าให้กับองค์กร</a:t>
            </a: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8.การยกย่องเชิดชุหน่วยงานที่มีบทบาท และสามารถสร้างคนดีเพื่อสังคมดี ส่งเสริมให้คนในองค์กรมีทัศนคติ วิธีคิด และการประพฤติปฏิบัติตนที่ดี จนสามารถสร้างคุณค่าให้กับองค์กร</a:t>
            </a:r>
          </a:p>
        </p:txBody>
      </p:sp>
      <p:sp>
        <p:nvSpPr>
          <p:cNvPr id="26" name="Freeform 26"/>
          <p:cNvSpPr/>
          <p:nvPr/>
        </p:nvSpPr>
        <p:spPr>
          <a:xfrm>
            <a:off x="184735" y="8283022"/>
            <a:ext cx="1816805" cy="1821358"/>
          </a:xfrm>
          <a:custGeom>
            <a:avLst/>
            <a:gdLst/>
            <a:ahLst/>
            <a:cxnLst/>
            <a:rect l="l" t="t" r="r" b="b"/>
            <a:pathLst>
              <a:path w="1816805" h="1821358">
                <a:moveTo>
                  <a:pt x="0" y="0"/>
                </a:moveTo>
                <a:lnTo>
                  <a:pt x="1816805" y="0"/>
                </a:lnTo>
                <a:lnTo>
                  <a:pt x="1816805" y="1821358"/>
                </a:lnTo>
                <a:lnTo>
                  <a:pt x="0" y="1821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5400000">
            <a:off x="120298" y="118021"/>
            <a:ext cx="1816805" cy="1821358"/>
          </a:xfrm>
          <a:custGeom>
            <a:avLst/>
            <a:gdLst/>
            <a:ahLst/>
            <a:cxnLst/>
            <a:rect l="l" t="t" r="r" b="b"/>
            <a:pathLst>
              <a:path w="1816805" h="1821358">
                <a:moveTo>
                  <a:pt x="0" y="0"/>
                </a:moveTo>
                <a:lnTo>
                  <a:pt x="1816804" y="0"/>
                </a:lnTo>
                <a:lnTo>
                  <a:pt x="1816804" y="1821358"/>
                </a:lnTo>
                <a:lnTo>
                  <a:pt x="0" y="1821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0800000">
            <a:off x="16269366" y="118021"/>
            <a:ext cx="1816805" cy="1821358"/>
          </a:xfrm>
          <a:custGeom>
            <a:avLst/>
            <a:gdLst/>
            <a:ahLst/>
            <a:cxnLst/>
            <a:rect l="l" t="t" r="r" b="b"/>
            <a:pathLst>
              <a:path w="1816805" h="1821358">
                <a:moveTo>
                  <a:pt x="0" y="0"/>
                </a:moveTo>
                <a:lnTo>
                  <a:pt x="1816805" y="0"/>
                </a:lnTo>
                <a:lnTo>
                  <a:pt x="1816805" y="1821358"/>
                </a:lnTo>
                <a:lnTo>
                  <a:pt x="0" y="1821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5400000">
            <a:off x="16468919" y="8347621"/>
            <a:ext cx="1816805" cy="1821358"/>
          </a:xfrm>
          <a:custGeom>
            <a:avLst/>
            <a:gdLst/>
            <a:ahLst/>
            <a:cxnLst/>
            <a:rect l="l" t="t" r="r" b="b"/>
            <a:pathLst>
              <a:path w="1816805" h="1821358">
                <a:moveTo>
                  <a:pt x="0" y="0"/>
                </a:moveTo>
                <a:lnTo>
                  <a:pt x="1816804" y="0"/>
                </a:lnTo>
                <a:lnTo>
                  <a:pt x="1816804" y="1821358"/>
                </a:lnTo>
                <a:lnTo>
                  <a:pt x="0" y="1821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6D1DD">
                <a:alpha val="100000"/>
              </a:srgbClr>
            </a:gs>
            <a:gs pos="100000">
              <a:srgbClr val="FFF2F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96842"/>
            <a:ext cx="18288000" cy="0"/>
          </a:xfrm>
          <a:prstGeom prst="line">
            <a:avLst/>
          </a:prstGeom>
          <a:ln w="47625" cap="flat">
            <a:solidFill>
              <a:srgbClr val="ECB0C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10082627"/>
            <a:ext cx="18288000" cy="0"/>
          </a:xfrm>
          <a:prstGeom prst="line">
            <a:avLst/>
          </a:prstGeom>
          <a:ln w="47625" cap="flat">
            <a:solidFill>
              <a:srgbClr val="ECB0C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16052" y="3818769"/>
            <a:ext cx="4911795" cy="5977528"/>
          </a:xfrm>
          <a:custGeom>
            <a:avLst/>
            <a:gdLst/>
            <a:ahLst/>
            <a:cxnLst/>
            <a:rect l="l" t="t" r="r" b="b"/>
            <a:pathLst>
              <a:path w="4911795" h="5977528">
                <a:moveTo>
                  <a:pt x="0" y="0"/>
                </a:moveTo>
                <a:lnTo>
                  <a:pt x="4911795" y="0"/>
                </a:lnTo>
                <a:lnTo>
                  <a:pt x="4911795" y="5977528"/>
                </a:lnTo>
                <a:lnTo>
                  <a:pt x="0" y="59775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91" r="-299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90065" y="3865949"/>
            <a:ext cx="5128293" cy="5930348"/>
          </a:xfrm>
          <a:custGeom>
            <a:avLst/>
            <a:gdLst/>
            <a:ahLst/>
            <a:cxnLst/>
            <a:rect l="l" t="t" r="r" b="b"/>
            <a:pathLst>
              <a:path w="5128293" h="5930348">
                <a:moveTo>
                  <a:pt x="0" y="0"/>
                </a:moveTo>
                <a:lnTo>
                  <a:pt x="5128293" y="0"/>
                </a:lnTo>
                <a:lnTo>
                  <a:pt x="5128293" y="5930348"/>
                </a:lnTo>
                <a:lnTo>
                  <a:pt x="0" y="5930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80333" y="3885108"/>
            <a:ext cx="4954293" cy="5932182"/>
          </a:xfrm>
          <a:custGeom>
            <a:avLst/>
            <a:gdLst/>
            <a:ahLst/>
            <a:cxnLst/>
            <a:rect l="l" t="t" r="r" b="b"/>
            <a:pathLst>
              <a:path w="4954293" h="5932182">
                <a:moveTo>
                  <a:pt x="0" y="0"/>
                </a:moveTo>
                <a:lnTo>
                  <a:pt x="4954293" y="0"/>
                </a:lnTo>
                <a:lnTo>
                  <a:pt x="4954293" y="5932182"/>
                </a:lnTo>
                <a:lnTo>
                  <a:pt x="0" y="5932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92" r="-229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386401" y="87869"/>
            <a:ext cx="10196185" cy="1750137"/>
            <a:chOff x="0" y="0"/>
            <a:chExt cx="13594913" cy="23335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32143" cy="2333516"/>
            </a:xfrm>
            <a:custGeom>
              <a:avLst/>
              <a:gdLst/>
              <a:ahLst/>
              <a:cxnLst/>
              <a:rect l="l" t="t" r="r" b="b"/>
              <a:pathLst>
                <a:path w="7732143" h="2333516">
                  <a:moveTo>
                    <a:pt x="0" y="0"/>
                  </a:moveTo>
                  <a:lnTo>
                    <a:pt x="7732143" y="0"/>
                  </a:lnTo>
                  <a:lnTo>
                    <a:pt x="7732143" y="2333516"/>
                  </a:lnTo>
                  <a:lnTo>
                    <a:pt x="0" y="2333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1002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6749122" y="0"/>
              <a:ext cx="6845791" cy="2333516"/>
            </a:xfrm>
            <a:custGeom>
              <a:avLst/>
              <a:gdLst/>
              <a:ahLst/>
              <a:cxnLst/>
              <a:rect l="l" t="t" r="r" b="b"/>
              <a:pathLst>
                <a:path w="6845791" h="2333516">
                  <a:moveTo>
                    <a:pt x="0" y="0"/>
                  </a:moveTo>
                  <a:lnTo>
                    <a:pt x="6845791" y="0"/>
                  </a:lnTo>
                  <a:lnTo>
                    <a:pt x="6845791" y="2333516"/>
                  </a:lnTo>
                  <a:lnTo>
                    <a:pt x="0" y="2333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2426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4747772" y="653447"/>
            <a:ext cx="9473442" cy="104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5"/>
              </a:lnSpc>
            </a:pPr>
            <a:r>
              <a:rPr lang="en-US" sz="9703">
                <a:solidFill>
                  <a:srgbClr val="498B89"/>
                </a:solidFill>
                <a:latin typeface="Was MarinaNP"/>
                <a:ea typeface="Was MarinaNP"/>
                <a:cs typeface="Was MarinaNP"/>
                <a:sym typeface="Was MarinaNP"/>
              </a:rPr>
              <a:t>แต่งตั้งคณะทำงานร่วมขับเคลื่อน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31723" y="1971356"/>
            <a:ext cx="13444976" cy="1592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6"/>
              </a:lnSpc>
            </a:pPr>
            <a:r>
              <a:rPr lang="en-US" sz="269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คณะทำงานและขับคลื่อนแผนส่งเสริมคุณธรรม จริยธรรม แผนป้องกันและปราบปรามการทุจริตและประพฤติมิชอบ การดำเนินการตามข้อกำหนดจริยธรรม และการประเมินคุณธรรมและความโปร่งใสในการดำเนินงานตามคำสั่ง กม.52/2568 ลงวันที่ 18 กุมภาพันธ์ 2568</a:t>
            </a:r>
          </a:p>
        </p:txBody>
      </p:sp>
      <p:sp>
        <p:nvSpPr>
          <p:cNvPr id="12" name="Freeform 12"/>
          <p:cNvSpPr/>
          <p:nvPr/>
        </p:nvSpPr>
        <p:spPr>
          <a:xfrm rot="5400000">
            <a:off x="45032" y="-219119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6"/>
                </a:lnTo>
                <a:lnTo>
                  <a:pt x="0" y="15116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45031" y="1071956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7"/>
                </a:lnTo>
                <a:lnTo>
                  <a:pt x="0" y="1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00385" y="2398820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7"/>
                </a:lnTo>
                <a:lnTo>
                  <a:pt x="0" y="1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45030" y="3672505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7"/>
                </a:lnTo>
                <a:lnTo>
                  <a:pt x="0" y="1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45029" y="4898598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6"/>
                </a:lnTo>
                <a:lnTo>
                  <a:pt x="0" y="15116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45028" y="6154893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7"/>
                </a:lnTo>
                <a:lnTo>
                  <a:pt x="0" y="1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400000">
            <a:off x="100384" y="7480749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7"/>
                </a:lnTo>
                <a:lnTo>
                  <a:pt x="0" y="1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400000">
            <a:off x="100383" y="8806605"/>
            <a:ext cx="1309473" cy="1511657"/>
          </a:xfrm>
          <a:custGeom>
            <a:avLst/>
            <a:gdLst/>
            <a:ahLst/>
            <a:cxnLst/>
            <a:rect l="l" t="t" r="r" b="b"/>
            <a:pathLst>
              <a:path w="1309473" h="1511657">
                <a:moveTo>
                  <a:pt x="0" y="0"/>
                </a:moveTo>
                <a:lnTo>
                  <a:pt x="1309473" y="0"/>
                </a:lnTo>
                <a:lnTo>
                  <a:pt x="1309473" y="1511656"/>
                </a:lnTo>
                <a:lnTo>
                  <a:pt x="0" y="15116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6D1DD">
                <a:alpha val="100000"/>
              </a:srgbClr>
            </a:gs>
            <a:gs pos="100000">
              <a:srgbClr val="FFF2F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6145" y="308859"/>
            <a:ext cx="5775383" cy="1161296"/>
            <a:chOff x="0" y="0"/>
            <a:chExt cx="7700511" cy="1548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30630" cy="1548395"/>
            </a:xfrm>
            <a:custGeom>
              <a:avLst/>
              <a:gdLst/>
              <a:ahLst/>
              <a:cxnLst/>
              <a:rect l="l" t="t" r="r" b="b"/>
              <a:pathLst>
                <a:path w="5130630" h="1548395">
                  <a:moveTo>
                    <a:pt x="0" y="0"/>
                  </a:moveTo>
                  <a:lnTo>
                    <a:pt x="5130630" y="0"/>
                  </a:lnTo>
                  <a:lnTo>
                    <a:pt x="5130630" y="1548395"/>
                  </a:lnTo>
                  <a:lnTo>
                    <a:pt x="0" y="1548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002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775446" y="0"/>
              <a:ext cx="3925064" cy="1548395"/>
            </a:xfrm>
            <a:custGeom>
              <a:avLst/>
              <a:gdLst/>
              <a:ahLst/>
              <a:cxnLst/>
              <a:rect l="l" t="t" r="r" b="b"/>
              <a:pathLst>
                <a:path w="3925064" h="1548395">
                  <a:moveTo>
                    <a:pt x="0" y="0"/>
                  </a:moveTo>
                  <a:lnTo>
                    <a:pt x="3925065" y="0"/>
                  </a:lnTo>
                  <a:lnTo>
                    <a:pt x="3925065" y="1548395"/>
                  </a:lnTo>
                  <a:lnTo>
                    <a:pt x="0" y="1548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43815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326439" y="130500"/>
            <a:ext cx="6154795" cy="1339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85"/>
              </a:lnSpc>
              <a:spcBef>
                <a:spcPct val="0"/>
              </a:spcBef>
            </a:pPr>
            <a:r>
              <a:rPr lang="en-US" sz="7632">
                <a:solidFill>
                  <a:srgbClr val="5B4D46"/>
                </a:solidFill>
                <a:latin typeface="Was MarinaNP"/>
                <a:ea typeface="Was MarinaNP"/>
                <a:cs typeface="Was MarinaNP"/>
                <a:sym typeface="Was MarinaNP"/>
              </a:rPr>
              <a:t>โครงการ/กิจกรรม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35985" y="1576022"/>
            <a:ext cx="16664722" cy="7595043"/>
            <a:chOff x="0" y="0"/>
            <a:chExt cx="4389063" cy="20003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89063" cy="2000340"/>
            </a:xfrm>
            <a:custGeom>
              <a:avLst/>
              <a:gdLst/>
              <a:ahLst/>
              <a:cxnLst/>
              <a:rect l="l" t="t" r="r" b="b"/>
              <a:pathLst>
                <a:path w="4389063" h="2000340">
                  <a:moveTo>
                    <a:pt x="3252" y="0"/>
                  </a:moveTo>
                  <a:lnTo>
                    <a:pt x="4385811" y="0"/>
                  </a:lnTo>
                  <a:cubicBezTo>
                    <a:pt x="4386673" y="0"/>
                    <a:pt x="4387500" y="343"/>
                    <a:pt x="4388110" y="952"/>
                  </a:cubicBezTo>
                  <a:cubicBezTo>
                    <a:pt x="4388720" y="1562"/>
                    <a:pt x="4389063" y="2390"/>
                    <a:pt x="4389063" y="3252"/>
                  </a:cubicBezTo>
                  <a:lnTo>
                    <a:pt x="4389063" y="1997089"/>
                  </a:lnTo>
                  <a:cubicBezTo>
                    <a:pt x="4389063" y="1997951"/>
                    <a:pt x="4388720" y="1998778"/>
                    <a:pt x="4388110" y="1999388"/>
                  </a:cubicBezTo>
                  <a:cubicBezTo>
                    <a:pt x="4387500" y="1999998"/>
                    <a:pt x="4386673" y="2000340"/>
                    <a:pt x="4385811" y="2000340"/>
                  </a:cubicBezTo>
                  <a:lnTo>
                    <a:pt x="3252" y="2000340"/>
                  </a:lnTo>
                  <a:cubicBezTo>
                    <a:pt x="2390" y="2000340"/>
                    <a:pt x="1562" y="1999998"/>
                    <a:pt x="952" y="1999388"/>
                  </a:cubicBezTo>
                  <a:cubicBezTo>
                    <a:pt x="343" y="1998778"/>
                    <a:pt x="0" y="1997951"/>
                    <a:pt x="0" y="1997089"/>
                  </a:cubicBezTo>
                  <a:lnTo>
                    <a:pt x="0" y="3252"/>
                  </a:lnTo>
                  <a:cubicBezTo>
                    <a:pt x="0" y="2390"/>
                    <a:pt x="343" y="1562"/>
                    <a:pt x="952" y="952"/>
                  </a:cubicBezTo>
                  <a:cubicBezTo>
                    <a:pt x="1562" y="343"/>
                    <a:pt x="2390" y="0"/>
                    <a:pt x="3252" y="0"/>
                  </a:cubicBezTo>
                  <a:close/>
                </a:path>
              </a:pathLst>
            </a:custGeom>
            <a:solidFill>
              <a:srgbClr val="F4F4F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389063" cy="2047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 flipH="1" flipV="1">
            <a:off x="289152" y="220916"/>
            <a:ext cx="1895680" cy="1954309"/>
          </a:xfrm>
          <a:custGeom>
            <a:avLst/>
            <a:gdLst/>
            <a:ahLst/>
            <a:cxnLst/>
            <a:rect l="l" t="t" r="r" b="b"/>
            <a:pathLst>
              <a:path w="1895680" h="1954309">
                <a:moveTo>
                  <a:pt x="1895679" y="1954308"/>
                </a:moveTo>
                <a:lnTo>
                  <a:pt x="0" y="1954308"/>
                </a:lnTo>
                <a:lnTo>
                  <a:pt x="0" y="0"/>
                </a:lnTo>
                <a:lnTo>
                  <a:pt x="1895679" y="0"/>
                </a:lnTo>
                <a:lnTo>
                  <a:pt x="1895679" y="195430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02973" y="1808611"/>
            <a:ext cx="16097734" cy="7309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1.การประกาศเจตนารมณ์ขับเคลื่อนการเป็นองค์กรคุณธรรมของ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กม.กสอ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620"/>
              </a:lnSpc>
            </a:pP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2.การจัดทำแผนปฏิบัติการด้านส่งเสริมคุณธรรม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จริยธรรม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ของ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กม.กสอ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620"/>
              </a:lnSpc>
            </a:pP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3.กิจกรรม  “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รวมพลังชาว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กม.กสอ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ทำ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5 ส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ปรับพื้นที่ให้น่าอยู่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พร้อมรับการปฏิบัติงาน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”</a:t>
            </a:r>
          </a:p>
          <a:p>
            <a:pPr algn="just">
              <a:lnSpc>
                <a:spcPts val="4620"/>
              </a:lnSpc>
            </a:pP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4.กิจกรรม “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พิธีถวายสัตย์ปฏิญาณเพื่อเป็นข้าราชการที่ดีและพลังของแผ่นดิน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”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ของ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กม.กสอ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</a:p>
          <a:p>
            <a:pPr algn="just">
              <a:lnSpc>
                <a:spcPts val="4620"/>
              </a:lnSpc>
            </a:pP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5.กิจกรรม “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ห้องเรียนสีขาว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”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ของ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กม.กสอ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620"/>
              </a:lnSpc>
            </a:pP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6.กิจกรรม “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กม.กสอ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ไม่รับของขวัญและของกำนัลทุกชนิด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จากการปฏิบัติหน้าที่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(No Gift Policy)”</a:t>
            </a:r>
          </a:p>
          <a:p>
            <a:pPr algn="just">
              <a:lnSpc>
                <a:spcPts val="4620"/>
              </a:lnSpc>
            </a:pP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7.กิจกรรม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กม.กสอ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อาสาทำความดีในโอกาสต่าง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ๆ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เพื่อประโยชน์ของผู้อื่นและส่วนรวม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”</a:t>
            </a:r>
          </a:p>
          <a:p>
            <a:pPr algn="just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8.กิจกรรม “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กม.กสอ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ร่วมสืบสานประเพณี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และวัฒนธรรมไทย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”</a:t>
            </a:r>
          </a:p>
          <a:p>
            <a:pPr algn="just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9.กิจกรรม “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ปฏิบัติตนตามหลักธรรมทางศาสนา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ศรัทธาของชาว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กม.กสอ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.”</a:t>
            </a:r>
          </a:p>
          <a:p>
            <a:pPr algn="just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10.กิจกรรม “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คนดี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กม.กสอ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ที่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DIPROM” 2568</a:t>
            </a:r>
          </a:p>
          <a:p>
            <a:pPr algn="just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11.กิจกรรม “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หน่วยงานส่งเสริมคุณธรรม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กม.กสอ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ที่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DIPROM” 2568</a:t>
            </a:r>
          </a:p>
          <a:p>
            <a:pPr algn="just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12.กิจกรรม “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กม.กสอ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เผยแพร่องค์ความรู้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dirty="0" err="1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การส่งเสริมคุณธรรมจริยธรรมประจำหน่วยงาน</a:t>
            </a:r>
            <a:r>
              <a:rPr lang="en-US" sz="3300" dirty="0">
                <a:solidFill>
                  <a:srgbClr val="5B4D46"/>
                </a:solidFill>
                <a:latin typeface="Arimo"/>
                <a:ea typeface="Arimo"/>
                <a:cs typeface="Arimo"/>
                <a:sym typeface="Arimo"/>
              </a:rPr>
              <a:t>” </a:t>
            </a:r>
          </a:p>
          <a:p>
            <a:pPr algn="ctr">
              <a:lnSpc>
                <a:spcPts val="2358"/>
              </a:lnSpc>
              <a:spcBef>
                <a:spcPct val="0"/>
              </a:spcBef>
            </a:pPr>
            <a:endParaRPr lang="en-US" sz="3300" dirty="0">
              <a:solidFill>
                <a:srgbClr val="5B4D46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1" name="Freeform 11"/>
          <p:cNvSpPr/>
          <p:nvPr/>
        </p:nvSpPr>
        <p:spPr>
          <a:xfrm rot="-10800000" flipH="1" flipV="1">
            <a:off x="80860" y="8193911"/>
            <a:ext cx="1895680" cy="1954309"/>
          </a:xfrm>
          <a:custGeom>
            <a:avLst/>
            <a:gdLst/>
            <a:ahLst/>
            <a:cxnLst/>
            <a:rect l="l" t="t" r="r" b="b"/>
            <a:pathLst>
              <a:path w="1895680" h="1954309">
                <a:moveTo>
                  <a:pt x="1895680" y="1954308"/>
                </a:moveTo>
                <a:lnTo>
                  <a:pt x="0" y="1954308"/>
                </a:lnTo>
                <a:lnTo>
                  <a:pt x="0" y="0"/>
                </a:lnTo>
                <a:lnTo>
                  <a:pt x="1895680" y="0"/>
                </a:lnTo>
                <a:lnTo>
                  <a:pt x="1895680" y="195430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259837" y="9893205"/>
            <a:ext cx="18288000" cy="0"/>
          </a:xfrm>
          <a:prstGeom prst="line">
            <a:avLst/>
          </a:prstGeom>
          <a:ln w="47625" cap="flat">
            <a:solidFill>
              <a:srgbClr val="ECB0C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 flipH="1" flipV="1">
            <a:off x="16115711" y="250230"/>
            <a:ext cx="1895680" cy="1954309"/>
          </a:xfrm>
          <a:custGeom>
            <a:avLst/>
            <a:gdLst/>
            <a:ahLst/>
            <a:cxnLst/>
            <a:rect l="l" t="t" r="r" b="b"/>
            <a:pathLst>
              <a:path w="1895680" h="1954309">
                <a:moveTo>
                  <a:pt x="1895680" y="1954309"/>
                </a:moveTo>
                <a:lnTo>
                  <a:pt x="0" y="1954309"/>
                </a:lnTo>
                <a:lnTo>
                  <a:pt x="0" y="0"/>
                </a:lnTo>
                <a:lnTo>
                  <a:pt x="1895680" y="0"/>
                </a:lnTo>
                <a:lnTo>
                  <a:pt x="1895680" y="19543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 flipH="1" flipV="1">
            <a:off x="16086397" y="8164596"/>
            <a:ext cx="1895680" cy="1954309"/>
          </a:xfrm>
          <a:custGeom>
            <a:avLst/>
            <a:gdLst/>
            <a:ahLst/>
            <a:cxnLst/>
            <a:rect l="l" t="t" r="r" b="b"/>
            <a:pathLst>
              <a:path w="1895680" h="1954309">
                <a:moveTo>
                  <a:pt x="1895679" y="1954309"/>
                </a:moveTo>
                <a:lnTo>
                  <a:pt x="0" y="1954309"/>
                </a:lnTo>
                <a:lnTo>
                  <a:pt x="0" y="0"/>
                </a:lnTo>
                <a:lnTo>
                  <a:pt x="1895679" y="0"/>
                </a:lnTo>
                <a:lnTo>
                  <a:pt x="1895679" y="195430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D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04678" y="102362"/>
            <a:ext cx="2112378" cy="2117672"/>
          </a:xfrm>
          <a:custGeom>
            <a:avLst/>
            <a:gdLst/>
            <a:ahLst/>
            <a:cxnLst/>
            <a:rect l="l" t="t" r="r" b="b"/>
            <a:pathLst>
              <a:path w="2112378" h="2117672">
                <a:moveTo>
                  <a:pt x="0" y="2117672"/>
                </a:moveTo>
                <a:lnTo>
                  <a:pt x="2112378" y="2117672"/>
                </a:lnTo>
                <a:lnTo>
                  <a:pt x="2112378" y="0"/>
                </a:lnTo>
                <a:lnTo>
                  <a:pt x="0" y="0"/>
                </a:lnTo>
                <a:lnTo>
                  <a:pt x="0" y="21176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6126938" y="102362"/>
            <a:ext cx="2035671" cy="2040773"/>
          </a:xfrm>
          <a:custGeom>
            <a:avLst/>
            <a:gdLst/>
            <a:ahLst/>
            <a:cxnLst/>
            <a:rect l="l" t="t" r="r" b="b"/>
            <a:pathLst>
              <a:path w="2035671" h="2040773">
                <a:moveTo>
                  <a:pt x="2035671" y="2040773"/>
                </a:moveTo>
                <a:lnTo>
                  <a:pt x="0" y="2040773"/>
                </a:lnTo>
                <a:lnTo>
                  <a:pt x="0" y="0"/>
                </a:lnTo>
                <a:lnTo>
                  <a:pt x="2035671" y="0"/>
                </a:lnTo>
                <a:lnTo>
                  <a:pt x="2035671" y="20407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793136" y="4096792"/>
            <a:ext cx="5484269" cy="3653063"/>
            <a:chOff x="0" y="0"/>
            <a:chExt cx="1307269" cy="8707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07269" cy="870770"/>
            </a:xfrm>
            <a:custGeom>
              <a:avLst/>
              <a:gdLst/>
              <a:ahLst/>
              <a:cxnLst/>
              <a:rect l="l" t="t" r="r" b="b"/>
              <a:pathLst>
                <a:path w="1307269" h="870770">
                  <a:moveTo>
                    <a:pt x="32468" y="0"/>
                  </a:moveTo>
                  <a:lnTo>
                    <a:pt x="1274801" y="0"/>
                  </a:lnTo>
                  <a:cubicBezTo>
                    <a:pt x="1292733" y="0"/>
                    <a:pt x="1307269" y="14536"/>
                    <a:pt x="1307269" y="32468"/>
                  </a:cubicBezTo>
                  <a:lnTo>
                    <a:pt x="1307269" y="838302"/>
                  </a:lnTo>
                  <a:cubicBezTo>
                    <a:pt x="1307269" y="856233"/>
                    <a:pt x="1292733" y="870770"/>
                    <a:pt x="1274801" y="870770"/>
                  </a:cubicBezTo>
                  <a:lnTo>
                    <a:pt x="32468" y="870770"/>
                  </a:lnTo>
                  <a:cubicBezTo>
                    <a:pt x="14536" y="870770"/>
                    <a:pt x="0" y="856233"/>
                    <a:pt x="0" y="838302"/>
                  </a:cubicBezTo>
                  <a:lnTo>
                    <a:pt x="0" y="32468"/>
                  </a:lnTo>
                  <a:cubicBezTo>
                    <a:pt x="0" y="14536"/>
                    <a:pt x="14536" y="0"/>
                    <a:pt x="32468" y="0"/>
                  </a:cubicBezTo>
                  <a:close/>
                </a:path>
              </a:pathLst>
            </a:custGeom>
            <a:blipFill>
              <a:blip r:embed="rId4"/>
              <a:stretch>
                <a:fillRect t="-6310" b="-631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2693431"/>
            <a:ext cx="15330894" cy="232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6"/>
              </a:lnSpc>
            </a:pPr>
            <a:r>
              <a:rPr lang="en-US" sz="2886">
                <a:solidFill>
                  <a:srgbClr val="FFFFFF"/>
                </a:solidFill>
                <a:latin typeface="Niramit"/>
                <a:ea typeface="Niramit"/>
                <a:cs typeface="Niramit"/>
                <a:sym typeface="Niramit"/>
              </a:rPr>
              <a:t>เพื่อแสดงเจตนารมณ์และความตั้งใจในการดำเนินการส่งเสริมพัฒนาและขับเคลื่อนหน่วยงานไปสู่การเป็นองค์กรคุณธรรม โดยมุ่งเน้นการพัฒนาคุณธรรมจริยธรรมภายในหน่วยงาน</a:t>
            </a:r>
          </a:p>
          <a:p>
            <a:pPr algn="l">
              <a:lnSpc>
                <a:spcPts val="3211"/>
              </a:lnSpc>
            </a:pPr>
            <a:endParaRPr lang="en-US" sz="2886">
              <a:solidFill>
                <a:srgbClr val="FFFFFF"/>
              </a:solidFill>
              <a:latin typeface="Niramit"/>
              <a:ea typeface="Niramit"/>
              <a:cs typeface="Niramit"/>
              <a:sym typeface="Niramit"/>
            </a:endParaRPr>
          </a:p>
          <a:p>
            <a:pPr algn="ctr">
              <a:lnSpc>
                <a:spcPts val="3211"/>
              </a:lnSpc>
            </a:pPr>
            <a:endParaRPr lang="en-US" sz="2886">
              <a:solidFill>
                <a:srgbClr val="FFFFFF"/>
              </a:solidFill>
              <a:latin typeface="Niramit"/>
              <a:ea typeface="Niramit"/>
              <a:cs typeface="Niramit"/>
              <a:sym typeface="Niramit"/>
            </a:endParaRPr>
          </a:p>
          <a:p>
            <a:pPr algn="l">
              <a:lnSpc>
                <a:spcPts val="2991"/>
              </a:lnSpc>
            </a:pPr>
            <a:endParaRPr lang="en-US" sz="2886">
              <a:solidFill>
                <a:srgbClr val="FFFFFF"/>
              </a:solidFill>
              <a:latin typeface="Niramit"/>
              <a:ea typeface="Niramit"/>
              <a:cs typeface="Niramit"/>
              <a:sym typeface="Niramit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002580" y="4096792"/>
            <a:ext cx="5691567" cy="3653063"/>
            <a:chOff x="0" y="0"/>
            <a:chExt cx="1356682" cy="8707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6682" cy="870770"/>
            </a:xfrm>
            <a:custGeom>
              <a:avLst/>
              <a:gdLst/>
              <a:ahLst/>
              <a:cxnLst/>
              <a:rect l="l" t="t" r="r" b="b"/>
              <a:pathLst>
                <a:path w="1356682" h="870770">
                  <a:moveTo>
                    <a:pt x="31286" y="0"/>
                  </a:moveTo>
                  <a:lnTo>
                    <a:pt x="1325397" y="0"/>
                  </a:lnTo>
                  <a:cubicBezTo>
                    <a:pt x="1342675" y="0"/>
                    <a:pt x="1356682" y="14007"/>
                    <a:pt x="1356682" y="31286"/>
                  </a:cubicBezTo>
                  <a:lnTo>
                    <a:pt x="1356682" y="839484"/>
                  </a:lnTo>
                  <a:cubicBezTo>
                    <a:pt x="1356682" y="856763"/>
                    <a:pt x="1342675" y="870770"/>
                    <a:pt x="1325397" y="870770"/>
                  </a:cubicBezTo>
                  <a:lnTo>
                    <a:pt x="31286" y="870770"/>
                  </a:lnTo>
                  <a:cubicBezTo>
                    <a:pt x="14007" y="870770"/>
                    <a:pt x="0" y="856763"/>
                    <a:pt x="0" y="839484"/>
                  </a:cubicBezTo>
                  <a:lnTo>
                    <a:pt x="0" y="31286"/>
                  </a:lnTo>
                  <a:cubicBezTo>
                    <a:pt x="0" y="14007"/>
                    <a:pt x="14007" y="0"/>
                    <a:pt x="31286" y="0"/>
                  </a:cubicBezTo>
                  <a:close/>
                </a:path>
              </a:pathLst>
            </a:custGeom>
            <a:blipFill>
              <a:blip r:embed="rId5"/>
              <a:stretch>
                <a:fillRect l="-14183" r="-14183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84735" y="8063607"/>
            <a:ext cx="2035671" cy="2040773"/>
          </a:xfrm>
          <a:custGeom>
            <a:avLst/>
            <a:gdLst/>
            <a:ahLst/>
            <a:cxnLst/>
            <a:rect l="l" t="t" r="r" b="b"/>
            <a:pathLst>
              <a:path w="2035671" h="2040773">
                <a:moveTo>
                  <a:pt x="0" y="0"/>
                </a:moveTo>
                <a:lnTo>
                  <a:pt x="2035671" y="0"/>
                </a:lnTo>
                <a:lnTo>
                  <a:pt x="2035671" y="2040773"/>
                </a:lnTo>
                <a:lnTo>
                  <a:pt x="0" y="20407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126938" y="8063607"/>
            <a:ext cx="2035671" cy="2040773"/>
          </a:xfrm>
          <a:custGeom>
            <a:avLst/>
            <a:gdLst/>
            <a:ahLst/>
            <a:cxnLst/>
            <a:rect l="l" t="t" r="r" b="b"/>
            <a:pathLst>
              <a:path w="2035671" h="2040773">
                <a:moveTo>
                  <a:pt x="2035671" y="0"/>
                </a:moveTo>
                <a:lnTo>
                  <a:pt x="0" y="0"/>
                </a:lnTo>
                <a:lnTo>
                  <a:pt x="0" y="2040773"/>
                </a:lnTo>
                <a:lnTo>
                  <a:pt x="2035671" y="2040773"/>
                </a:lnTo>
                <a:lnTo>
                  <a:pt x="20356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466480" y="459722"/>
            <a:ext cx="13633013" cy="1897061"/>
            <a:chOff x="0" y="0"/>
            <a:chExt cx="18177351" cy="25294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1257" cy="2529415"/>
            </a:xfrm>
            <a:custGeom>
              <a:avLst/>
              <a:gdLst/>
              <a:ahLst/>
              <a:cxnLst/>
              <a:rect l="l" t="t" r="r" b="b"/>
              <a:pathLst>
                <a:path w="8381257" h="2529415">
                  <a:moveTo>
                    <a:pt x="0" y="0"/>
                  </a:moveTo>
                  <a:lnTo>
                    <a:pt x="8381257" y="0"/>
                  </a:lnTo>
                  <a:lnTo>
                    <a:pt x="8381257" y="2529415"/>
                  </a:lnTo>
                  <a:lnTo>
                    <a:pt x="0" y="252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10022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0756856" y="0"/>
              <a:ext cx="7420495" cy="2529415"/>
            </a:xfrm>
            <a:custGeom>
              <a:avLst/>
              <a:gdLst/>
              <a:ahLst/>
              <a:cxnLst/>
              <a:rect l="l" t="t" r="r" b="b"/>
              <a:pathLst>
                <a:path w="7420495" h="2529415">
                  <a:moveTo>
                    <a:pt x="0" y="0"/>
                  </a:moveTo>
                  <a:lnTo>
                    <a:pt x="7420495" y="0"/>
                  </a:lnTo>
                  <a:lnTo>
                    <a:pt x="7420495" y="2529415"/>
                  </a:lnTo>
                  <a:lnTo>
                    <a:pt x="0" y="252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4267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341336" y="0"/>
              <a:ext cx="6411877" cy="2529415"/>
            </a:xfrm>
            <a:custGeom>
              <a:avLst/>
              <a:gdLst/>
              <a:ahLst/>
              <a:cxnLst/>
              <a:rect l="l" t="t" r="r" b="b"/>
              <a:pathLst>
                <a:path w="6411877" h="2529415">
                  <a:moveTo>
                    <a:pt x="0" y="0"/>
                  </a:moveTo>
                  <a:lnTo>
                    <a:pt x="6411877" y="0"/>
                  </a:lnTo>
                  <a:lnTo>
                    <a:pt x="6411877" y="2529415"/>
                  </a:lnTo>
                  <a:lnTo>
                    <a:pt x="0" y="252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8085" r="-15730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648374" y="1086943"/>
            <a:ext cx="15269226" cy="85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6999">
                <a:solidFill>
                  <a:srgbClr val="5B4D46"/>
                </a:solidFill>
                <a:latin typeface="Was MarinaNP"/>
                <a:ea typeface="Was MarinaNP"/>
                <a:cs typeface="Was MarinaNP"/>
                <a:sym typeface="Was MarinaNP"/>
              </a:rPr>
              <a:t>ประกาศเจตนารมณ์ขับเคลื่อนการเป็นองค์กรคุณธรรม กม.กสอ.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48374" y="7968357"/>
            <a:ext cx="15515296" cy="205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5"/>
              </a:lnSpc>
            </a:pPr>
            <a:r>
              <a:rPr lang="en-US" sz="2599">
                <a:solidFill>
                  <a:srgbClr val="F3E3AD"/>
                </a:solidFill>
                <a:latin typeface="Niramit"/>
                <a:ea typeface="Niramit"/>
                <a:cs typeface="Niramit"/>
                <a:sym typeface="Niramit"/>
              </a:rPr>
              <a:t> ผลการดำเนินงาน : ผู้บริหารและบุคลากรภายในหน่วยงานร่วมลงนามแสดงเจตนารมณ์และความตั้งใจในการดำเนินการส่งเสริมพัฒนาและขับเคลื่อนหน่วยงานไปสู่การเป็นองค์กรคุณธรรม จำนวน 40 ท่านคิดเป็นร้อยละ 100 ของบุคลากรในหน่วยงาน</a:t>
            </a:r>
          </a:p>
          <a:p>
            <a:pPr algn="ctr">
              <a:lnSpc>
                <a:spcPts val="4185"/>
              </a:lnSpc>
            </a:pPr>
            <a:endParaRPr lang="en-US" sz="2599">
              <a:solidFill>
                <a:srgbClr val="F3E3AD"/>
              </a:solidFill>
              <a:latin typeface="Niramit"/>
              <a:ea typeface="Niramit"/>
              <a:cs typeface="Niramit"/>
              <a:sym typeface="Niramit"/>
            </a:endParaRPr>
          </a:p>
        </p:txBody>
      </p:sp>
    </p:spTree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6D1DD">
                <a:alpha val="100000"/>
              </a:srgbClr>
            </a:gs>
            <a:gs pos="100000">
              <a:srgbClr val="FFF2F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43430" y="2675864"/>
            <a:ext cx="7211088" cy="3466054"/>
            <a:chOff x="0" y="0"/>
            <a:chExt cx="169102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91022" cy="812800"/>
            </a:xfrm>
            <a:custGeom>
              <a:avLst/>
              <a:gdLst/>
              <a:ahLst/>
              <a:cxnLst/>
              <a:rect l="l" t="t" r="r" b="b"/>
              <a:pathLst>
                <a:path w="1691022" h="812800">
                  <a:moveTo>
                    <a:pt x="24693" y="0"/>
                  </a:moveTo>
                  <a:lnTo>
                    <a:pt x="1666329" y="0"/>
                  </a:lnTo>
                  <a:cubicBezTo>
                    <a:pt x="1672878" y="0"/>
                    <a:pt x="1679159" y="2602"/>
                    <a:pt x="1683789" y="7232"/>
                  </a:cubicBezTo>
                  <a:cubicBezTo>
                    <a:pt x="1688420" y="11863"/>
                    <a:pt x="1691022" y="18144"/>
                    <a:pt x="1691022" y="24693"/>
                  </a:cubicBezTo>
                  <a:lnTo>
                    <a:pt x="1691022" y="788107"/>
                  </a:lnTo>
                  <a:cubicBezTo>
                    <a:pt x="1691022" y="794656"/>
                    <a:pt x="1688420" y="800937"/>
                    <a:pt x="1683789" y="805568"/>
                  </a:cubicBezTo>
                  <a:cubicBezTo>
                    <a:pt x="1679159" y="810198"/>
                    <a:pt x="1672878" y="812800"/>
                    <a:pt x="1666329" y="812800"/>
                  </a:cubicBezTo>
                  <a:lnTo>
                    <a:pt x="24693" y="812800"/>
                  </a:lnTo>
                  <a:cubicBezTo>
                    <a:pt x="18144" y="812800"/>
                    <a:pt x="11863" y="810198"/>
                    <a:pt x="7232" y="805568"/>
                  </a:cubicBezTo>
                  <a:cubicBezTo>
                    <a:pt x="2602" y="800937"/>
                    <a:pt x="0" y="794656"/>
                    <a:pt x="0" y="788107"/>
                  </a:cubicBezTo>
                  <a:lnTo>
                    <a:pt x="0" y="24693"/>
                  </a:lnTo>
                  <a:cubicBezTo>
                    <a:pt x="0" y="18144"/>
                    <a:pt x="2602" y="11863"/>
                    <a:pt x="7232" y="7232"/>
                  </a:cubicBezTo>
                  <a:cubicBezTo>
                    <a:pt x="11863" y="2602"/>
                    <a:pt x="18144" y="0"/>
                    <a:pt x="24693" y="0"/>
                  </a:cubicBezTo>
                  <a:close/>
                </a:path>
              </a:pathLst>
            </a:custGeom>
            <a:blipFill>
              <a:blip r:embed="rId2"/>
              <a:stretch>
                <a:fillRect t="-688" b="-68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498043" y="520379"/>
            <a:ext cx="12124223" cy="1687110"/>
            <a:chOff x="0" y="0"/>
            <a:chExt cx="16165631" cy="22494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53688" cy="2249480"/>
            </a:xfrm>
            <a:custGeom>
              <a:avLst/>
              <a:gdLst/>
              <a:ahLst/>
              <a:cxnLst/>
              <a:rect l="l" t="t" r="r" b="b"/>
              <a:pathLst>
                <a:path w="7453688" h="2249480">
                  <a:moveTo>
                    <a:pt x="0" y="0"/>
                  </a:moveTo>
                  <a:lnTo>
                    <a:pt x="7453688" y="0"/>
                  </a:lnTo>
                  <a:lnTo>
                    <a:pt x="7453688" y="2249480"/>
                  </a:lnTo>
                  <a:lnTo>
                    <a:pt x="0" y="224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0022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566375" y="0"/>
              <a:ext cx="6599256" cy="2249480"/>
            </a:xfrm>
            <a:custGeom>
              <a:avLst/>
              <a:gdLst/>
              <a:ahLst/>
              <a:cxnLst/>
              <a:rect l="l" t="t" r="r" b="b"/>
              <a:pathLst>
                <a:path w="6599256" h="2249480">
                  <a:moveTo>
                    <a:pt x="0" y="0"/>
                  </a:moveTo>
                  <a:lnTo>
                    <a:pt x="6599256" y="0"/>
                  </a:lnTo>
                  <a:lnTo>
                    <a:pt x="6599256" y="2249480"/>
                  </a:lnTo>
                  <a:lnTo>
                    <a:pt x="0" y="224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426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528857" y="0"/>
              <a:ext cx="5702263" cy="2249480"/>
            </a:xfrm>
            <a:custGeom>
              <a:avLst/>
              <a:gdLst/>
              <a:ahLst/>
              <a:cxnLst/>
              <a:rect l="l" t="t" r="r" b="b"/>
              <a:pathLst>
                <a:path w="5702263" h="2249480">
                  <a:moveTo>
                    <a:pt x="0" y="0"/>
                  </a:moveTo>
                  <a:lnTo>
                    <a:pt x="5702263" y="0"/>
                  </a:lnTo>
                  <a:lnTo>
                    <a:pt x="5702263" y="2249480"/>
                  </a:lnTo>
                  <a:lnTo>
                    <a:pt x="0" y="2249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8085" r="-1573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98918" y="2381212"/>
            <a:ext cx="7144397" cy="3960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4"/>
              </a:lnSpc>
            </a:pPr>
            <a:r>
              <a:rPr lang="en-US" sz="2468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กม.กสอ.จัดทำแผนปฏิบัติด้านส่งเสริมคุณธรรมและจริยธรรม ระดับหน่วยงาน กม.กสอ.เพื่อใช้เป็นกรอบแนวทางในการขับเคลื่อนการส่งเสริม พัฒนาคุณธรรม จริยธรรม และธรรมาภิบาล ให้บุคลากรของกรมส่งเสริมอุตสาหกรรม มีการปฏิบัติตามหลักมาตรฐานทางจริยธรรม อย่างต่อเนื่อง พร้อมทั้งยกระดับหน่วยงานไปสู่การเป็นองค์กรพัฒนาคุณธรรม ตามเกณฑ์การประเมินองค์กรคุณธรรม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19861" y="729929"/>
            <a:ext cx="10485909" cy="143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</a:pPr>
            <a:r>
              <a:rPr lang="en-US" sz="6491">
                <a:solidFill>
                  <a:srgbClr val="5B4D46"/>
                </a:solidFill>
                <a:latin typeface="Was MarinaNP"/>
                <a:ea typeface="Was MarinaNP"/>
                <a:cs typeface="Was MarinaNP"/>
                <a:sym typeface="Was MarinaNP"/>
              </a:rPr>
              <a:t>จัดทำแผนปฏิับัติด้านส่งเสริมคุณธรรมและจริยธรรม ระดับหน่วยงาน กม.กสอ.</a:t>
            </a:r>
          </a:p>
        </p:txBody>
      </p:sp>
      <p:sp>
        <p:nvSpPr>
          <p:cNvPr id="10" name="Freeform 10"/>
          <p:cNvSpPr/>
          <p:nvPr/>
        </p:nvSpPr>
        <p:spPr>
          <a:xfrm flipH="1" flipV="1">
            <a:off x="16406383" y="164440"/>
            <a:ext cx="1692808" cy="1745163"/>
          </a:xfrm>
          <a:custGeom>
            <a:avLst/>
            <a:gdLst/>
            <a:ahLst/>
            <a:cxnLst/>
            <a:rect l="l" t="t" r="r" b="b"/>
            <a:pathLst>
              <a:path w="1692808" h="1745163">
                <a:moveTo>
                  <a:pt x="1692809" y="1745163"/>
                </a:moveTo>
                <a:lnTo>
                  <a:pt x="0" y="1745163"/>
                </a:lnTo>
                <a:lnTo>
                  <a:pt x="0" y="0"/>
                </a:lnTo>
                <a:lnTo>
                  <a:pt x="1692809" y="0"/>
                </a:lnTo>
                <a:lnTo>
                  <a:pt x="1692809" y="17451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 flipH="1" flipV="1">
            <a:off x="226957" y="68351"/>
            <a:ext cx="1813213" cy="1869291"/>
          </a:xfrm>
          <a:custGeom>
            <a:avLst/>
            <a:gdLst/>
            <a:ahLst/>
            <a:cxnLst/>
            <a:rect l="l" t="t" r="r" b="b"/>
            <a:pathLst>
              <a:path w="1813213" h="1869291">
                <a:moveTo>
                  <a:pt x="1813213" y="1869291"/>
                </a:moveTo>
                <a:lnTo>
                  <a:pt x="0" y="1869291"/>
                </a:lnTo>
                <a:lnTo>
                  <a:pt x="0" y="0"/>
                </a:lnTo>
                <a:lnTo>
                  <a:pt x="1813213" y="0"/>
                </a:lnTo>
                <a:lnTo>
                  <a:pt x="1813213" y="186929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 flipH="1" flipV="1">
            <a:off x="80860" y="8450406"/>
            <a:ext cx="1646879" cy="1697813"/>
          </a:xfrm>
          <a:custGeom>
            <a:avLst/>
            <a:gdLst/>
            <a:ahLst/>
            <a:cxnLst/>
            <a:rect l="l" t="t" r="r" b="b"/>
            <a:pathLst>
              <a:path w="1646879" h="1697813">
                <a:moveTo>
                  <a:pt x="1646879" y="1697813"/>
                </a:moveTo>
                <a:lnTo>
                  <a:pt x="0" y="1697813"/>
                </a:lnTo>
                <a:lnTo>
                  <a:pt x="0" y="0"/>
                </a:lnTo>
                <a:lnTo>
                  <a:pt x="1646879" y="0"/>
                </a:lnTo>
                <a:lnTo>
                  <a:pt x="1646879" y="169781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 flipH="1" flipV="1">
            <a:off x="16431775" y="8425014"/>
            <a:ext cx="1642024" cy="1692808"/>
          </a:xfrm>
          <a:custGeom>
            <a:avLst/>
            <a:gdLst/>
            <a:ahLst/>
            <a:cxnLst/>
            <a:rect l="l" t="t" r="r" b="b"/>
            <a:pathLst>
              <a:path w="1642024" h="1692808">
                <a:moveTo>
                  <a:pt x="1642024" y="1692808"/>
                </a:moveTo>
                <a:lnTo>
                  <a:pt x="0" y="1692808"/>
                </a:lnTo>
                <a:lnTo>
                  <a:pt x="0" y="0"/>
                </a:lnTo>
                <a:lnTo>
                  <a:pt x="1642024" y="0"/>
                </a:lnTo>
                <a:lnTo>
                  <a:pt x="1642024" y="169280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207320" y="6515044"/>
            <a:ext cx="11283308" cy="315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2"/>
              </a:lnSpc>
            </a:pPr>
            <a:r>
              <a:rPr lang="en-US" sz="2299">
                <a:solidFill>
                  <a:srgbClr val="000000"/>
                </a:solidFill>
                <a:latin typeface="Niramit"/>
                <a:ea typeface="Niramit"/>
                <a:cs typeface="Niramit"/>
                <a:sym typeface="Niramit"/>
              </a:rPr>
              <a:t>ผลการดำเนินงาน</a:t>
            </a:r>
            <a:r>
              <a:rPr lang="en-US" sz="229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 : ผู้บริหารและเจ้าหน้าที่ใน กม.กสอ. รับทราบถึงแผนการดำเนินการด้านการส่งเสริมคุณธรรม จริยธรรม ที่เป็นกรอบแนวทางในการขับเคลื่อนการส่งเสริมพัฒนาคุณธรรมจริยธรรมและธรรมาภิบาลให้บุคลากร และเป็นแนวทางในการขับเคลื่อนองค์กร</a:t>
            </a:r>
          </a:p>
          <a:p>
            <a:pPr algn="l">
              <a:lnSpc>
                <a:spcPts val="3702"/>
              </a:lnSpc>
            </a:pPr>
            <a:r>
              <a:rPr lang="en-US" sz="2299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ไปสู่การเป็นองค์กรคุณธรรมต้นแบบตามเกณฑ์การประเมินองค์กรคุณธรรมและบุคลากรสามารถปฏิบัติตามหลักมาตรฐานทางจริยธรรมอย่างต่อเนื่องพร้อมทั้งยกระดับหน่วยงานไปสู่การเป็นองค์กรคุณธรรมต้นแบบ</a:t>
            </a:r>
          </a:p>
          <a:p>
            <a:pPr algn="ctr">
              <a:lnSpc>
                <a:spcPts val="2891"/>
              </a:lnSpc>
            </a:pPr>
            <a:endParaRPr lang="en-US" sz="2299">
              <a:solidFill>
                <a:srgbClr val="5B4D46"/>
              </a:solidFill>
              <a:latin typeface="Niramit"/>
              <a:ea typeface="Niramit"/>
              <a:cs typeface="Niramit"/>
              <a:sym typeface="Niramit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0" y="10082627"/>
            <a:ext cx="18288000" cy="0"/>
          </a:xfrm>
          <a:prstGeom prst="line">
            <a:avLst/>
          </a:prstGeom>
          <a:ln w="47625" cap="flat">
            <a:solidFill>
              <a:srgbClr val="ECB0C3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FDE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0956"/>
            <a:ext cx="18770524" cy="1778721"/>
            <a:chOff x="0" y="0"/>
            <a:chExt cx="25027365" cy="237162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51470"/>
              <a:ext cx="25027365" cy="2320158"/>
              <a:chOff x="0" y="0"/>
              <a:chExt cx="4943677" cy="45830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943677" cy="458303"/>
              </a:xfrm>
              <a:custGeom>
                <a:avLst/>
                <a:gdLst/>
                <a:ahLst/>
                <a:cxnLst/>
                <a:rect l="l" t="t" r="r" b="b"/>
                <a:pathLst>
                  <a:path w="4943677" h="458303">
                    <a:moveTo>
                      <a:pt x="0" y="0"/>
                    </a:moveTo>
                    <a:lnTo>
                      <a:pt x="4943677" y="0"/>
                    </a:lnTo>
                    <a:lnTo>
                      <a:pt x="4943677" y="458303"/>
                    </a:lnTo>
                    <a:lnTo>
                      <a:pt x="0" y="458303"/>
                    </a:lnTo>
                    <a:close/>
                  </a:path>
                </a:pathLst>
              </a:custGeom>
              <a:solidFill>
                <a:srgbClr val="F1D0D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4943677" cy="505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0"/>
                  </a:lnSpc>
                </a:pPr>
                <a:endParaRPr/>
              </a:p>
            </p:txBody>
          </p:sp>
        </p:grpSp>
        <p:sp>
          <p:nvSpPr>
            <p:cNvPr id="6" name="AutoShape 6"/>
            <p:cNvSpPr/>
            <p:nvPr/>
          </p:nvSpPr>
          <p:spPr>
            <a:xfrm>
              <a:off x="422302" y="31750"/>
              <a:ext cx="24384000" cy="0"/>
            </a:xfrm>
            <a:prstGeom prst="line">
              <a:avLst/>
            </a:prstGeom>
            <a:ln w="63500" cap="flat">
              <a:solidFill>
                <a:srgbClr val="ECB0C3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7" name="AutoShape 7"/>
          <p:cNvSpPr/>
          <p:nvPr/>
        </p:nvSpPr>
        <p:spPr>
          <a:xfrm>
            <a:off x="0" y="196842"/>
            <a:ext cx="18288000" cy="0"/>
          </a:xfrm>
          <a:prstGeom prst="line">
            <a:avLst/>
          </a:prstGeom>
          <a:ln w="66675" cap="flat">
            <a:solidFill>
              <a:srgbClr val="ECB0C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0" y="10082627"/>
            <a:ext cx="18288000" cy="0"/>
          </a:xfrm>
          <a:prstGeom prst="line">
            <a:avLst/>
          </a:prstGeom>
          <a:ln w="85725" cap="flat">
            <a:solidFill>
              <a:srgbClr val="ECB0C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642957" y="2147815"/>
            <a:ext cx="3822132" cy="2785091"/>
          </a:xfrm>
          <a:custGeom>
            <a:avLst/>
            <a:gdLst/>
            <a:ahLst/>
            <a:cxnLst/>
            <a:rect l="l" t="t" r="r" b="b"/>
            <a:pathLst>
              <a:path w="3822132" h="2785091">
                <a:moveTo>
                  <a:pt x="0" y="0"/>
                </a:moveTo>
                <a:lnTo>
                  <a:pt x="3822132" y="0"/>
                </a:lnTo>
                <a:lnTo>
                  <a:pt x="3822132" y="2785091"/>
                </a:lnTo>
                <a:lnTo>
                  <a:pt x="0" y="27850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4" b="-147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42957" y="5143500"/>
            <a:ext cx="3822132" cy="4584832"/>
          </a:xfrm>
          <a:custGeom>
            <a:avLst/>
            <a:gdLst/>
            <a:ahLst/>
            <a:cxnLst/>
            <a:rect l="l" t="t" r="r" b="b"/>
            <a:pathLst>
              <a:path w="3822132" h="4584832">
                <a:moveTo>
                  <a:pt x="0" y="0"/>
                </a:moveTo>
                <a:lnTo>
                  <a:pt x="3822132" y="0"/>
                </a:lnTo>
                <a:lnTo>
                  <a:pt x="3822132" y="4584832"/>
                </a:lnTo>
                <a:lnTo>
                  <a:pt x="0" y="4584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63" b="-5563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060792" y="82079"/>
            <a:ext cx="11970261" cy="1665686"/>
            <a:chOff x="0" y="0"/>
            <a:chExt cx="15960348" cy="222091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359035" cy="2220914"/>
            </a:xfrm>
            <a:custGeom>
              <a:avLst/>
              <a:gdLst/>
              <a:ahLst/>
              <a:cxnLst/>
              <a:rect l="l" t="t" r="r" b="b"/>
              <a:pathLst>
                <a:path w="7359035" h="2220914">
                  <a:moveTo>
                    <a:pt x="0" y="0"/>
                  </a:moveTo>
                  <a:lnTo>
                    <a:pt x="7359035" y="0"/>
                  </a:lnTo>
                  <a:lnTo>
                    <a:pt x="7359035" y="2220914"/>
                  </a:lnTo>
                  <a:lnTo>
                    <a:pt x="0" y="2220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0022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444895" y="0"/>
              <a:ext cx="6515453" cy="2220914"/>
            </a:xfrm>
            <a:custGeom>
              <a:avLst/>
              <a:gdLst/>
              <a:ahLst/>
              <a:cxnLst/>
              <a:rect l="l" t="t" r="r" b="b"/>
              <a:pathLst>
                <a:path w="6515453" h="2220914">
                  <a:moveTo>
                    <a:pt x="0" y="0"/>
                  </a:moveTo>
                  <a:lnTo>
                    <a:pt x="6515453" y="0"/>
                  </a:lnTo>
                  <a:lnTo>
                    <a:pt x="6515453" y="2220914"/>
                  </a:lnTo>
                  <a:lnTo>
                    <a:pt x="0" y="2220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267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6445949" y="0"/>
              <a:ext cx="5629852" cy="2220914"/>
            </a:xfrm>
            <a:custGeom>
              <a:avLst/>
              <a:gdLst/>
              <a:ahLst/>
              <a:cxnLst/>
              <a:rect l="l" t="t" r="r" b="b"/>
              <a:pathLst>
                <a:path w="5629852" h="2220914">
                  <a:moveTo>
                    <a:pt x="0" y="0"/>
                  </a:moveTo>
                  <a:lnTo>
                    <a:pt x="5629851" y="0"/>
                  </a:lnTo>
                  <a:lnTo>
                    <a:pt x="5629851" y="2220914"/>
                  </a:lnTo>
                  <a:lnTo>
                    <a:pt x="0" y="2220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8085" r="-15730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2747148" y="2147815"/>
            <a:ext cx="4567809" cy="3426630"/>
          </a:xfrm>
          <a:custGeom>
            <a:avLst/>
            <a:gdLst/>
            <a:ahLst/>
            <a:cxnLst/>
            <a:rect l="l" t="t" r="r" b="b"/>
            <a:pathLst>
              <a:path w="4567809" h="3426630">
                <a:moveTo>
                  <a:pt x="0" y="0"/>
                </a:moveTo>
                <a:lnTo>
                  <a:pt x="4567809" y="0"/>
                </a:lnTo>
                <a:lnTo>
                  <a:pt x="4567809" y="3426630"/>
                </a:lnTo>
                <a:lnTo>
                  <a:pt x="0" y="34266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747148" y="6093102"/>
            <a:ext cx="4731161" cy="3549172"/>
          </a:xfrm>
          <a:custGeom>
            <a:avLst/>
            <a:gdLst/>
            <a:ahLst/>
            <a:cxnLst/>
            <a:rect l="l" t="t" r="r" b="b"/>
            <a:pathLst>
              <a:path w="4731161" h="3549172">
                <a:moveTo>
                  <a:pt x="0" y="0"/>
                </a:moveTo>
                <a:lnTo>
                  <a:pt x="4731161" y="0"/>
                </a:lnTo>
                <a:lnTo>
                  <a:pt x="4731161" y="3549172"/>
                </a:lnTo>
                <a:lnTo>
                  <a:pt x="0" y="35491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517333" y="107178"/>
            <a:ext cx="11057178" cy="1726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1"/>
              </a:lnSpc>
            </a:pPr>
            <a:r>
              <a:rPr lang="en-US" sz="3199">
                <a:solidFill>
                  <a:srgbClr val="067D70"/>
                </a:solidFill>
                <a:latin typeface="Niramit"/>
                <a:ea typeface="Niramit"/>
                <a:cs typeface="Niramit"/>
                <a:sym typeface="Niramit"/>
              </a:rPr>
              <a:t>กิจกรรม  “รวมพลังชาว กม.กสอ. ทำ 5 ส ปรับพื้นที่ให้น่าอยู่ พร้อมรับการปฏิบัติงาน”</a:t>
            </a:r>
          </a:p>
          <a:p>
            <a:pPr algn="ctr">
              <a:lnSpc>
                <a:spcPts val="3541"/>
              </a:lnSpc>
            </a:pPr>
            <a:endParaRPr lang="en-US" sz="3199">
              <a:solidFill>
                <a:srgbClr val="067D70"/>
              </a:solidFill>
              <a:latin typeface="Niramit"/>
              <a:ea typeface="Niramit"/>
              <a:cs typeface="Niramit"/>
              <a:sym typeface="Niramit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596196" y="832222"/>
            <a:ext cx="718642" cy="718642"/>
          </a:xfrm>
          <a:custGeom>
            <a:avLst/>
            <a:gdLst/>
            <a:ahLst/>
            <a:cxnLst/>
            <a:rect l="l" t="t" r="r" b="b"/>
            <a:pathLst>
              <a:path w="718642" h="718642">
                <a:moveTo>
                  <a:pt x="0" y="0"/>
                </a:moveTo>
                <a:lnTo>
                  <a:pt x="718642" y="0"/>
                </a:lnTo>
                <a:lnTo>
                  <a:pt x="718642" y="718642"/>
                </a:lnTo>
                <a:lnTo>
                  <a:pt x="0" y="718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856694" y="832222"/>
            <a:ext cx="718642" cy="718642"/>
          </a:xfrm>
          <a:custGeom>
            <a:avLst/>
            <a:gdLst/>
            <a:ahLst/>
            <a:cxnLst/>
            <a:rect l="l" t="t" r="r" b="b"/>
            <a:pathLst>
              <a:path w="718642" h="718642">
                <a:moveTo>
                  <a:pt x="0" y="0"/>
                </a:moveTo>
                <a:lnTo>
                  <a:pt x="718642" y="0"/>
                </a:lnTo>
                <a:lnTo>
                  <a:pt x="718642" y="718642"/>
                </a:lnTo>
                <a:lnTo>
                  <a:pt x="0" y="718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996223" y="2851476"/>
            <a:ext cx="7219792" cy="4067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7"/>
              </a:lnSpc>
            </a:pPr>
            <a:r>
              <a:rPr lang="en-US" sz="2644">
                <a:solidFill>
                  <a:srgbClr val="8B6E39"/>
                </a:solidFill>
                <a:latin typeface="Niramit"/>
                <a:ea typeface="Niramit"/>
                <a:cs typeface="Niramit"/>
                <a:sym typeface="Niramit"/>
              </a:rPr>
              <a:t>กิจกรรม  “รวมพลังชาวกม.กสอ. ทำ 5 ส ปรับพื้นที่ให้น่าอยู่ พร้อมรับการปฏิบัติงาน” เพื่อพัฒนา ปรับปรุง แก้ไข และรักษาสิ่งแวดล้อมในสถานที่ทำงาน ให้มีความเป็นระเบียบเรียบร้อย ส่งเสริมการสร้างนิสัย และการมีวินัยในหน่วยงาน และยังส่วนสนับสนุนเรื่องการทำงานเป็นทีมซึ่งเห็นผลอย่างเป็นรูปธรรม</a:t>
            </a:r>
          </a:p>
          <a:p>
            <a:pPr algn="l">
              <a:lnSpc>
                <a:spcPts val="2783"/>
              </a:lnSpc>
            </a:pPr>
            <a:endParaRPr lang="en-US" sz="2644">
              <a:solidFill>
                <a:srgbClr val="8B6E39"/>
              </a:solidFill>
              <a:latin typeface="Niramit"/>
              <a:ea typeface="Niramit"/>
              <a:cs typeface="Niramit"/>
              <a:sym typeface="Nirami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137017" y="7350191"/>
            <a:ext cx="6279844" cy="2085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3"/>
              </a:lnSpc>
            </a:pPr>
            <a:r>
              <a:rPr lang="en-US" sz="2213">
                <a:solidFill>
                  <a:srgbClr val="000000"/>
                </a:solidFill>
                <a:latin typeface="Niramit"/>
                <a:ea typeface="Niramit"/>
                <a:cs typeface="Niramit"/>
                <a:sym typeface="Niramit"/>
              </a:rPr>
              <a:t>ผลการดำเนินงาน : บุคลากรของ กม.กสอ. เข้าร่วม จำนวน 35 ราย จากบุคลากรทั้งหมด 39 ราย คิดเป็นร้อยละ 90.00</a:t>
            </a:r>
          </a:p>
          <a:p>
            <a:pPr algn="l">
              <a:lnSpc>
                <a:spcPts val="3563"/>
              </a:lnSpc>
            </a:pPr>
            <a:endParaRPr lang="en-US" sz="2213">
              <a:solidFill>
                <a:srgbClr val="000000"/>
              </a:solidFill>
              <a:latin typeface="Niramit"/>
              <a:ea typeface="Niramit"/>
              <a:cs typeface="Niramit"/>
              <a:sym typeface="Niramit"/>
            </a:endParaRPr>
          </a:p>
          <a:p>
            <a:pPr algn="l">
              <a:lnSpc>
                <a:spcPts val="2421"/>
              </a:lnSpc>
            </a:pPr>
            <a:endParaRPr lang="en-US" sz="2213">
              <a:solidFill>
                <a:srgbClr val="000000"/>
              </a:solidFill>
              <a:latin typeface="Niramit"/>
              <a:ea typeface="Niramit"/>
              <a:cs typeface="Niramit"/>
              <a:sym typeface="Niramit"/>
            </a:endParaRPr>
          </a:p>
        </p:txBody>
      </p:sp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FFDE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052243"/>
            <a:ext cx="8686800" cy="1234757"/>
            <a:chOff x="0" y="0"/>
            <a:chExt cx="11722456" cy="1933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6698546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74637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8373183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349273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047819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023910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-148369"/>
            <a:ext cx="18770524" cy="1778721"/>
            <a:chOff x="0" y="0"/>
            <a:chExt cx="25027365" cy="237162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51470"/>
              <a:ext cx="25027365" cy="2320158"/>
              <a:chOff x="0" y="0"/>
              <a:chExt cx="4943677" cy="45830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943677" cy="458303"/>
              </a:xfrm>
              <a:custGeom>
                <a:avLst/>
                <a:gdLst/>
                <a:ahLst/>
                <a:cxnLst/>
                <a:rect l="l" t="t" r="r" b="b"/>
                <a:pathLst>
                  <a:path w="4943677" h="458303">
                    <a:moveTo>
                      <a:pt x="0" y="0"/>
                    </a:moveTo>
                    <a:lnTo>
                      <a:pt x="4943677" y="0"/>
                    </a:lnTo>
                    <a:lnTo>
                      <a:pt x="4943677" y="458303"/>
                    </a:lnTo>
                    <a:lnTo>
                      <a:pt x="0" y="458303"/>
                    </a:lnTo>
                    <a:close/>
                  </a:path>
                </a:pathLst>
              </a:custGeom>
              <a:solidFill>
                <a:srgbClr val="F1D0DB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4943677" cy="505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0"/>
                  </a:lnSpc>
                </a:pPr>
                <a:endParaRPr/>
              </a:p>
            </p:txBody>
          </p:sp>
        </p:grpSp>
        <p:sp>
          <p:nvSpPr>
            <p:cNvPr id="14" name="AutoShape 14"/>
            <p:cNvSpPr/>
            <p:nvPr/>
          </p:nvSpPr>
          <p:spPr>
            <a:xfrm>
              <a:off x="422302" y="31750"/>
              <a:ext cx="24384000" cy="0"/>
            </a:xfrm>
            <a:prstGeom prst="line">
              <a:avLst/>
            </a:prstGeom>
            <a:ln w="63500" cap="flat">
              <a:solidFill>
                <a:srgbClr val="ECB0C3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2741535" y="-22965"/>
            <a:ext cx="12341276" cy="1717313"/>
            <a:chOff x="0" y="0"/>
            <a:chExt cx="16455034" cy="22897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587126" cy="2289751"/>
            </a:xfrm>
            <a:custGeom>
              <a:avLst/>
              <a:gdLst/>
              <a:ahLst/>
              <a:cxnLst/>
              <a:rect l="l" t="t" r="r" b="b"/>
              <a:pathLst>
                <a:path w="7587126" h="2289751">
                  <a:moveTo>
                    <a:pt x="0" y="0"/>
                  </a:moveTo>
                  <a:lnTo>
                    <a:pt x="7587126" y="0"/>
                  </a:lnTo>
                  <a:lnTo>
                    <a:pt x="7587126" y="2289751"/>
                  </a:lnTo>
                  <a:lnTo>
                    <a:pt x="0" y="2289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0022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9737636" y="0"/>
              <a:ext cx="6717398" cy="2289751"/>
            </a:xfrm>
            <a:custGeom>
              <a:avLst/>
              <a:gdLst/>
              <a:ahLst/>
              <a:cxnLst/>
              <a:rect l="l" t="t" r="r" b="b"/>
              <a:pathLst>
                <a:path w="6717398" h="2289751">
                  <a:moveTo>
                    <a:pt x="0" y="0"/>
                  </a:moveTo>
                  <a:lnTo>
                    <a:pt x="6717398" y="0"/>
                  </a:lnTo>
                  <a:lnTo>
                    <a:pt x="6717398" y="2289751"/>
                  </a:lnTo>
                  <a:lnTo>
                    <a:pt x="0" y="2289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267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6645739" y="0"/>
              <a:ext cx="5804347" cy="2289751"/>
            </a:xfrm>
            <a:custGeom>
              <a:avLst/>
              <a:gdLst/>
              <a:ahLst/>
              <a:cxnLst/>
              <a:rect l="l" t="t" r="r" b="b"/>
              <a:pathLst>
                <a:path w="5804347" h="2289751">
                  <a:moveTo>
                    <a:pt x="0" y="0"/>
                  </a:moveTo>
                  <a:lnTo>
                    <a:pt x="5804347" y="0"/>
                  </a:lnTo>
                  <a:lnTo>
                    <a:pt x="5804347" y="2289751"/>
                  </a:lnTo>
                  <a:lnTo>
                    <a:pt x="0" y="2289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8085" r="-15730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6600959" y="2118060"/>
            <a:ext cx="11049096" cy="2635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3"/>
              </a:lnSpc>
            </a:pPr>
            <a:r>
              <a:rPr lang="en-US" sz="2617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 “พิธีถวายสัตย์ปฏิญาณเพื่อเป็นข้าราชการที่ดีและพลังของแผ่นดิน” ของ กม.กสอ. เพื่อให้ข้าราชการและเจ้าหน้าที่ของรัฐ ได้แสดงความมุ่งมั่นแน่วแน่ที่จะเป็นข้าราชการที่ดี</a:t>
            </a:r>
          </a:p>
          <a:p>
            <a:pPr algn="ctr">
              <a:lnSpc>
                <a:spcPts val="4213"/>
              </a:lnSpc>
            </a:pPr>
            <a:r>
              <a:rPr lang="en-US" sz="2617">
                <a:solidFill>
                  <a:srgbClr val="000000"/>
                </a:solidFill>
                <a:latin typeface="Niramit"/>
                <a:ea typeface="Niramit"/>
                <a:cs typeface="Niramit"/>
                <a:sym typeface="Niramit"/>
              </a:rPr>
              <a:t>ผลสำเร็จ </a:t>
            </a:r>
            <a:r>
              <a:rPr lang="en-US" sz="2617">
                <a:solidFill>
                  <a:srgbClr val="5B4D46"/>
                </a:solidFill>
                <a:latin typeface="Niramit"/>
                <a:ea typeface="Niramit"/>
                <a:cs typeface="Niramit"/>
                <a:sym typeface="Niramit"/>
              </a:rPr>
              <a:t>: </a:t>
            </a:r>
            <a:r>
              <a:rPr lang="en-US" sz="2617">
                <a:solidFill>
                  <a:srgbClr val="000000"/>
                </a:solidFill>
                <a:latin typeface="Niramit"/>
                <a:ea typeface="Niramit"/>
                <a:cs typeface="Niramit"/>
                <a:sym typeface="Niramit"/>
              </a:rPr>
              <a:t>ร้อยละ 63.34 ของเจ้าหน้าที่ กม.กสอ. เข้าร่วมกิจกรรม</a:t>
            </a:r>
          </a:p>
          <a:p>
            <a:pPr algn="ctr">
              <a:lnSpc>
                <a:spcPts val="4213"/>
              </a:lnSpc>
            </a:pPr>
            <a:r>
              <a:rPr lang="en-US" sz="2617">
                <a:solidFill>
                  <a:srgbClr val="000000"/>
                </a:solidFill>
                <a:latin typeface="Niramit"/>
                <a:ea typeface="Niramit"/>
                <a:cs typeface="Niramit"/>
                <a:sym typeface="Niramit"/>
              </a:rPr>
              <a:t>“พิธีปฏิญาณตนเพื่อเป็นข้าราชการที่ดี”</a:t>
            </a:r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351775" y="1945189"/>
            <a:ext cx="5568874" cy="5541396"/>
            <a:chOff x="0" y="0"/>
            <a:chExt cx="15443200" cy="15367000"/>
          </a:xfrm>
        </p:grpSpPr>
        <p:sp>
          <p:nvSpPr>
            <p:cNvPr id="21" name="Freeform 21"/>
            <p:cNvSpPr/>
            <p:nvPr/>
          </p:nvSpPr>
          <p:spPr>
            <a:xfrm>
              <a:off x="38100" y="38100"/>
              <a:ext cx="15367000" cy="15290800"/>
            </a:xfrm>
            <a:custGeom>
              <a:avLst/>
              <a:gdLst/>
              <a:ahLst/>
              <a:cxnLst/>
              <a:rect l="l" t="t" r="r" b="b"/>
              <a:pathLst>
                <a:path w="15367000" h="15290800">
                  <a:moveTo>
                    <a:pt x="15367000" y="1841500"/>
                  </a:moveTo>
                  <a:lnTo>
                    <a:pt x="15367000" y="13462000"/>
                  </a:lnTo>
                  <a:cubicBezTo>
                    <a:pt x="15367000" y="13967461"/>
                    <a:pt x="14958061" y="14376400"/>
                    <a:pt x="14452600" y="14376400"/>
                  </a:cubicBezTo>
                  <a:lnTo>
                    <a:pt x="14452600" y="14376400"/>
                  </a:lnTo>
                  <a:lnTo>
                    <a:pt x="14452600" y="14376400"/>
                  </a:lnTo>
                  <a:cubicBezTo>
                    <a:pt x="14452600" y="14881861"/>
                    <a:pt x="14043661" y="15290800"/>
                    <a:pt x="13538200" y="15290800"/>
                  </a:cubicBezTo>
                  <a:lnTo>
                    <a:pt x="1828800" y="15290800"/>
                  </a:lnTo>
                  <a:cubicBezTo>
                    <a:pt x="1323340" y="15290800"/>
                    <a:pt x="914400" y="14881861"/>
                    <a:pt x="914400" y="14376400"/>
                  </a:cubicBezTo>
                  <a:lnTo>
                    <a:pt x="914400" y="14376400"/>
                  </a:lnTo>
                  <a:lnTo>
                    <a:pt x="914400" y="14376400"/>
                  </a:lnTo>
                  <a:cubicBezTo>
                    <a:pt x="408940" y="14376400"/>
                    <a:pt x="0" y="13967461"/>
                    <a:pt x="0" y="13462000"/>
                  </a:cubicBezTo>
                  <a:lnTo>
                    <a:pt x="0" y="1841500"/>
                  </a:lnTo>
                  <a:cubicBezTo>
                    <a:pt x="0" y="1336040"/>
                    <a:pt x="408940" y="927100"/>
                    <a:pt x="914400" y="927100"/>
                  </a:cubicBezTo>
                  <a:lnTo>
                    <a:pt x="914400" y="927100"/>
                  </a:lnTo>
                  <a:lnTo>
                    <a:pt x="914400" y="914400"/>
                  </a:lnTo>
                  <a:cubicBezTo>
                    <a:pt x="914400" y="408940"/>
                    <a:pt x="1323340" y="0"/>
                    <a:pt x="1828800" y="0"/>
                  </a:cubicBezTo>
                  <a:lnTo>
                    <a:pt x="13538200" y="0"/>
                  </a:lnTo>
                  <a:cubicBezTo>
                    <a:pt x="14043661" y="0"/>
                    <a:pt x="14452600" y="408940"/>
                    <a:pt x="14452600" y="914400"/>
                  </a:cubicBezTo>
                  <a:lnTo>
                    <a:pt x="14452600" y="927100"/>
                  </a:lnTo>
                  <a:lnTo>
                    <a:pt x="14452600" y="927100"/>
                  </a:lnTo>
                  <a:cubicBezTo>
                    <a:pt x="14958061" y="927100"/>
                    <a:pt x="15367000" y="1336040"/>
                    <a:pt x="15367000" y="184150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8F8F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15443200" cy="15367000"/>
            </a:xfrm>
            <a:custGeom>
              <a:avLst/>
              <a:gdLst/>
              <a:ahLst/>
              <a:cxnLst/>
              <a:rect l="l" t="t" r="r" b="b"/>
              <a:pathLst>
                <a:path w="15443200" h="15367000">
                  <a:moveTo>
                    <a:pt x="13576300" y="15367000"/>
                  </a:moveTo>
                  <a:lnTo>
                    <a:pt x="1866900" y="15367000"/>
                  </a:lnTo>
                  <a:cubicBezTo>
                    <a:pt x="1353820" y="15367000"/>
                    <a:pt x="934720" y="14959330"/>
                    <a:pt x="915670" y="14451330"/>
                  </a:cubicBezTo>
                  <a:cubicBezTo>
                    <a:pt x="407670" y="14432280"/>
                    <a:pt x="0" y="14011911"/>
                    <a:pt x="0" y="13500100"/>
                  </a:cubicBezTo>
                  <a:lnTo>
                    <a:pt x="0" y="1879600"/>
                  </a:lnTo>
                  <a:cubicBezTo>
                    <a:pt x="0" y="1366520"/>
                    <a:pt x="406400" y="947420"/>
                    <a:pt x="914400" y="928370"/>
                  </a:cubicBezTo>
                  <a:cubicBezTo>
                    <a:pt x="928370" y="414020"/>
                    <a:pt x="1350010" y="0"/>
                    <a:pt x="1866900" y="0"/>
                  </a:cubicBezTo>
                  <a:lnTo>
                    <a:pt x="13576300" y="0"/>
                  </a:lnTo>
                  <a:cubicBezTo>
                    <a:pt x="14093189" y="0"/>
                    <a:pt x="14514830" y="414020"/>
                    <a:pt x="14528800" y="928370"/>
                  </a:cubicBezTo>
                  <a:cubicBezTo>
                    <a:pt x="15036800" y="948690"/>
                    <a:pt x="15443200" y="1367790"/>
                    <a:pt x="15443200" y="1879600"/>
                  </a:cubicBezTo>
                  <a:lnTo>
                    <a:pt x="15443200" y="13500100"/>
                  </a:lnTo>
                  <a:cubicBezTo>
                    <a:pt x="15443200" y="14013180"/>
                    <a:pt x="15035530" y="14432280"/>
                    <a:pt x="14527530" y="14451330"/>
                  </a:cubicBezTo>
                  <a:cubicBezTo>
                    <a:pt x="14508480" y="14959330"/>
                    <a:pt x="14089380" y="15367000"/>
                    <a:pt x="13576300" y="15367000"/>
                  </a:cubicBezTo>
                  <a:close/>
                  <a:moveTo>
                    <a:pt x="1866900" y="76200"/>
                  </a:moveTo>
                  <a:cubicBezTo>
                    <a:pt x="1384300" y="76200"/>
                    <a:pt x="990600" y="469900"/>
                    <a:pt x="990600" y="952500"/>
                  </a:cubicBezTo>
                  <a:lnTo>
                    <a:pt x="990600" y="965200"/>
                  </a:lnTo>
                  <a:cubicBezTo>
                    <a:pt x="990600" y="986790"/>
                    <a:pt x="974090" y="1003300"/>
                    <a:pt x="952500" y="1003300"/>
                  </a:cubicBezTo>
                  <a:cubicBezTo>
                    <a:pt x="469900" y="1003300"/>
                    <a:pt x="76200" y="1397000"/>
                    <a:pt x="76200" y="1879600"/>
                  </a:cubicBezTo>
                  <a:lnTo>
                    <a:pt x="76200" y="13500100"/>
                  </a:lnTo>
                  <a:cubicBezTo>
                    <a:pt x="76200" y="13982700"/>
                    <a:pt x="469900" y="14376400"/>
                    <a:pt x="952500" y="14376400"/>
                  </a:cubicBezTo>
                  <a:cubicBezTo>
                    <a:pt x="974090" y="14376400"/>
                    <a:pt x="990600" y="14392911"/>
                    <a:pt x="990600" y="14414500"/>
                  </a:cubicBezTo>
                  <a:cubicBezTo>
                    <a:pt x="990600" y="14897100"/>
                    <a:pt x="1384300" y="15290800"/>
                    <a:pt x="1866900" y="15290800"/>
                  </a:cubicBezTo>
                  <a:lnTo>
                    <a:pt x="13576300" y="15290800"/>
                  </a:lnTo>
                  <a:cubicBezTo>
                    <a:pt x="14058900" y="15290800"/>
                    <a:pt x="14452600" y="14897100"/>
                    <a:pt x="14452600" y="14414500"/>
                  </a:cubicBezTo>
                  <a:cubicBezTo>
                    <a:pt x="14452600" y="14392911"/>
                    <a:pt x="14469111" y="14376400"/>
                    <a:pt x="14490700" y="14376400"/>
                  </a:cubicBezTo>
                  <a:cubicBezTo>
                    <a:pt x="14973300" y="14376400"/>
                    <a:pt x="15367000" y="13982700"/>
                    <a:pt x="15367000" y="13500100"/>
                  </a:cubicBezTo>
                  <a:lnTo>
                    <a:pt x="15367000" y="1879600"/>
                  </a:lnTo>
                  <a:cubicBezTo>
                    <a:pt x="15367000" y="1397000"/>
                    <a:pt x="14973300" y="1003300"/>
                    <a:pt x="14490700" y="1003300"/>
                  </a:cubicBezTo>
                  <a:cubicBezTo>
                    <a:pt x="14469111" y="1003300"/>
                    <a:pt x="14452600" y="986790"/>
                    <a:pt x="14452600" y="965200"/>
                  </a:cubicBezTo>
                  <a:lnTo>
                    <a:pt x="14452600" y="952500"/>
                  </a:lnTo>
                  <a:cubicBezTo>
                    <a:pt x="14452600" y="469900"/>
                    <a:pt x="14058900" y="76200"/>
                    <a:pt x="13576300" y="76200"/>
                  </a:cubicBezTo>
                  <a:lnTo>
                    <a:pt x="1866900" y="76200"/>
                  </a:lnTo>
                  <a:close/>
                </a:path>
              </a:pathLst>
            </a:custGeom>
            <a:solidFill>
              <a:srgbClr val="DDD0AE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482600" y="482600"/>
              <a:ext cx="14478000" cy="14401800"/>
            </a:xfrm>
            <a:custGeom>
              <a:avLst/>
              <a:gdLst/>
              <a:ahLst/>
              <a:cxnLst/>
              <a:rect l="l" t="t" r="r" b="b"/>
              <a:pathLst>
                <a:path w="14478000" h="14401800">
                  <a:moveTo>
                    <a:pt x="1384300" y="14401800"/>
                  </a:moveTo>
                  <a:cubicBezTo>
                    <a:pt x="1125220" y="14401800"/>
                    <a:pt x="914400" y="14190980"/>
                    <a:pt x="914400" y="13931900"/>
                  </a:cubicBezTo>
                  <a:lnTo>
                    <a:pt x="914400" y="13487400"/>
                  </a:lnTo>
                  <a:lnTo>
                    <a:pt x="469900" y="13487400"/>
                  </a:lnTo>
                  <a:cubicBezTo>
                    <a:pt x="210820" y="13487400"/>
                    <a:pt x="0" y="13276580"/>
                    <a:pt x="0" y="13017500"/>
                  </a:cubicBezTo>
                  <a:lnTo>
                    <a:pt x="0" y="1397000"/>
                  </a:lnTo>
                  <a:cubicBezTo>
                    <a:pt x="0" y="1137920"/>
                    <a:pt x="210820" y="927100"/>
                    <a:pt x="469900" y="927100"/>
                  </a:cubicBezTo>
                  <a:lnTo>
                    <a:pt x="914400" y="927100"/>
                  </a:lnTo>
                  <a:lnTo>
                    <a:pt x="914400" y="469900"/>
                  </a:lnTo>
                  <a:cubicBezTo>
                    <a:pt x="914400" y="210820"/>
                    <a:pt x="1125220" y="0"/>
                    <a:pt x="1384300" y="0"/>
                  </a:cubicBezTo>
                  <a:lnTo>
                    <a:pt x="13093700" y="0"/>
                  </a:lnTo>
                  <a:cubicBezTo>
                    <a:pt x="13352780" y="0"/>
                    <a:pt x="13563600" y="210820"/>
                    <a:pt x="13563600" y="469900"/>
                  </a:cubicBezTo>
                  <a:lnTo>
                    <a:pt x="13563600" y="927100"/>
                  </a:lnTo>
                  <a:lnTo>
                    <a:pt x="14008100" y="927100"/>
                  </a:lnTo>
                  <a:cubicBezTo>
                    <a:pt x="14267180" y="927100"/>
                    <a:pt x="14478000" y="1137920"/>
                    <a:pt x="14478000" y="1397000"/>
                  </a:cubicBezTo>
                  <a:lnTo>
                    <a:pt x="14478000" y="13017500"/>
                  </a:lnTo>
                  <a:cubicBezTo>
                    <a:pt x="14478000" y="13276580"/>
                    <a:pt x="14267180" y="13487400"/>
                    <a:pt x="14008100" y="13487400"/>
                  </a:cubicBezTo>
                  <a:lnTo>
                    <a:pt x="13563600" y="13487400"/>
                  </a:lnTo>
                  <a:lnTo>
                    <a:pt x="13563600" y="13931900"/>
                  </a:lnTo>
                  <a:cubicBezTo>
                    <a:pt x="13563600" y="14190980"/>
                    <a:pt x="13352780" y="14401800"/>
                    <a:pt x="13093700" y="14401800"/>
                  </a:cubicBezTo>
                  <a:lnTo>
                    <a:pt x="1384300" y="14401800"/>
                  </a:lnTo>
                  <a:close/>
                </a:path>
              </a:pathLst>
            </a:custGeom>
            <a:blipFill>
              <a:blip r:embed="rId6"/>
              <a:stretch>
                <a:fillRect l="-16396" r="-16396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444500" y="444500"/>
              <a:ext cx="14554200" cy="14478000"/>
            </a:xfrm>
            <a:custGeom>
              <a:avLst/>
              <a:gdLst/>
              <a:ahLst/>
              <a:cxnLst/>
              <a:rect l="l" t="t" r="r" b="b"/>
              <a:pathLst>
                <a:path w="14554200" h="14478000">
                  <a:moveTo>
                    <a:pt x="13131800" y="14478000"/>
                  </a:moveTo>
                  <a:lnTo>
                    <a:pt x="1422400" y="14478000"/>
                  </a:lnTo>
                  <a:cubicBezTo>
                    <a:pt x="1141730" y="14478000"/>
                    <a:pt x="914400" y="14250670"/>
                    <a:pt x="914400" y="13970000"/>
                  </a:cubicBezTo>
                  <a:lnTo>
                    <a:pt x="914400" y="13563600"/>
                  </a:lnTo>
                  <a:lnTo>
                    <a:pt x="508000" y="13563600"/>
                  </a:lnTo>
                  <a:cubicBezTo>
                    <a:pt x="227330" y="13563600"/>
                    <a:pt x="0" y="13336270"/>
                    <a:pt x="0" y="13055600"/>
                  </a:cubicBezTo>
                  <a:lnTo>
                    <a:pt x="0" y="1435100"/>
                  </a:lnTo>
                  <a:cubicBezTo>
                    <a:pt x="0" y="1154430"/>
                    <a:pt x="227330" y="927100"/>
                    <a:pt x="508000" y="927100"/>
                  </a:cubicBezTo>
                  <a:lnTo>
                    <a:pt x="914400" y="927100"/>
                  </a:lnTo>
                  <a:lnTo>
                    <a:pt x="914400" y="508000"/>
                  </a:lnTo>
                  <a:cubicBezTo>
                    <a:pt x="914400" y="227330"/>
                    <a:pt x="1141730" y="0"/>
                    <a:pt x="1422400" y="0"/>
                  </a:cubicBezTo>
                  <a:lnTo>
                    <a:pt x="13131800" y="0"/>
                  </a:lnTo>
                  <a:cubicBezTo>
                    <a:pt x="13412470" y="0"/>
                    <a:pt x="13639800" y="227330"/>
                    <a:pt x="13639800" y="508000"/>
                  </a:cubicBezTo>
                  <a:lnTo>
                    <a:pt x="13639800" y="927100"/>
                  </a:lnTo>
                  <a:lnTo>
                    <a:pt x="14046200" y="927100"/>
                  </a:lnTo>
                  <a:cubicBezTo>
                    <a:pt x="14326870" y="927100"/>
                    <a:pt x="14554200" y="1154430"/>
                    <a:pt x="14554200" y="1435100"/>
                  </a:cubicBezTo>
                  <a:lnTo>
                    <a:pt x="14554200" y="13055600"/>
                  </a:lnTo>
                  <a:cubicBezTo>
                    <a:pt x="14554200" y="13336270"/>
                    <a:pt x="14326870" y="13563600"/>
                    <a:pt x="14046200" y="13563600"/>
                  </a:cubicBezTo>
                  <a:lnTo>
                    <a:pt x="13639800" y="13563600"/>
                  </a:lnTo>
                  <a:lnTo>
                    <a:pt x="13639800" y="13970000"/>
                  </a:lnTo>
                  <a:cubicBezTo>
                    <a:pt x="13639800" y="14250670"/>
                    <a:pt x="13412470" y="14478000"/>
                    <a:pt x="13131800" y="14478000"/>
                  </a:cubicBezTo>
                  <a:close/>
                  <a:moveTo>
                    <a:pt x="508000" y="1003300"/>
                  </a:moveTo>
                  <a:cubicBezTo>
                    <a:pt x="270510" y="1003300"/>
                    <a:pt x="76200" y="1197610"/>
                    <a:pt x="76200" y="1435100"/>
                  </a:cubicBezTo>
                  <a:lnTo>
                    <a:pt x="76200" y="13055600"/>
                  </a:lnTo>
                  <a:cubicBezTo>
                    <a:pt x="76200" y="13293089"/>
                    <a:pt x="270510" y="13487400"/>
                    <a:pt x="508000" y="13487400"/>
                  </a:cubicBezTo>
                  <a:lnTo>
                    <a:pt x="952500" y="13487400"/>
                  </a:lnTo>
                  <a:cubicBezTo>
                    <a:pt x="974090" y="13487400"/>
                    <a:pt x="990600" y="13503911"/>
                    <a:pt x="990600" y="13525500"/>
                  </a:cubicBezTo>
                  <a:lnTo>
                    <a:pt x="990600" y="13970000"/>
                  </a:lnTo>
                  <a:cubicBezTo>
                    <a:pt x="990600" y="14207489"/>
                    <a:pt x="1184910" y="14401800"/>
                    <a:pt x="1422400" y="14401800"/>
                  </a:cubicBezTo>
                  <a:lnTo>
                    <a:pt x="13131800" y="14401800"/>
                  </a:lnTo>
                  <a:cubicBezTo>
                    <a:pt x="13369289" y="14401800"/>
                    <a:pt x="13563600" y="14207489"/>
                    <a:pt x="13563600" y="13970000"/>
                  </a:cubicBezTo>
                  <a:lnTo>
                    <a:pt x="13563600" y="13525500"/>
                  </a:lnTo>
                  <a:cubicBezTo>
                    <a:pt x="13563600" y="13503911"/>
                    <a:pt x="13580111" y="13487400"/>
                    <a:pt x="13601700" y="13487400"/>
                  </a:cubicBezTo>
                  <a:lnTo>
                    <a:pt x="14046200" y="13487400"/>
                  </a:lnTo>
                  <a:cubicBezTo>
                    <a:pt x="14283689" y="13487400"/>
                    <a:pt x="14478000" y="13293089"/>
                    <a:pt x="14478000" y="13055600"/>
                  </a:cubicBezTo>
                  <a:lnTo>
                    <a:pt x="14478000" y="1435100"/>
                  </a:lnTo>
                  <a:cubicBezTo>
                    <a:pt x="14478000" y="1197610"/>
                    <a:pt x="14283689" y="1003300"/>
                    <a:pt x="14046200" y="1003300"/>
                  </a:cubicBezTo>
                  <a:lnTo>
                    <a:pt x="13601700" y="1003300"/>
                  </a:lnTo>
                  <a:cubicBezTo>
                    <a:pt x="13580111" y="1003300"/>
                    <a:pt x="13563600" y="986790"/>
                    <a:pt x="13563600" y="965200"/>
                  </a:cubicBezTo>
                  <a:lnTo>
                    <a:pt x="13563600" y="508000"/>
                  </a:lnTo>
                  <a:cubicBezTo>
                    <a:pt x="13563600" y="270510"/>
                    <a:pt x="13369289" y="76200"/>
                    <a:pt x="13131800" y="76200"/>
                  </a:cubicBezTo>
                  <a:lnTo>
                    <a:pt x="1422400" y="76200"/>
                  </a:lnTo>
                  <a:cubicBezTo>
                    <a:pt x="1184910" y="76200"/>
                    <a:pt x="990600" y="270510"/>
                    <a:pt x="990600" y="508000"/>
                  </a:cubicBezTo>
                  <a:lnTo>
                    <a:pt x="990600" y="965200"/>
                  </a:lnTo>
                  <a:cubicBezTo>
                    <a:pt x="990600" y="986790"/>
                    <a:pt x="974090" y="1003300"/>
                    <a:pt x="952500" y="1003300"/>
                  </a:cubicBezTo>
                  <a:lnTo>
                    <a:pt x="508000" y="1003300"/>
                  </a:lnTo>
                  <a:close/>
                </a:path>
              </a:pathLst>
            </a:custGeom>
            <a:solidFill>
              <a:srgbClr val="97BBBA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8686800" y="9052243"/>
            <a:ext cx="9601200" cy="1284842"/>
            <a:chOff x="0" y="0"/>
            <a:chExt cx="11722456" cy="193320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6698546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674637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8373183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3349273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0047819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7" y="0"/>
                  </a:lnTo>
                  <a:lnTo>
                    <a:pt x="1674637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5023910" y="0"/>
              <a:ext cx="1674637" cy="1933202"/>
            </a:xfrm>
            <a:custGeom>
              <a:avLst/>
              <a:gdLst/>
              <a:ahLst/>
              <a:cxnLst/>
              <a:rect l="l" t="t" r="r" b="b"/>
              <a:pathLst>
                <a:path w="1674637" h="1933202">
                  <a:moveTo>
                    <a:pt x="0" y="0"/>
                  </a:moveTo>
                  <a:lnTo>
                    <a:pt x="1674636" y="0"/>
                  </a:lnTo>
                  <a:lnTo>
                    <a:pt x="1674636" y="1933202"/>
                  </a:lnTo>
                  <a:lnTo>
                    <a:pt x="0" y="193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6268742" y="5227492"/>
            <a:ext cx="5063717" cy="3772012"/>
            <a:chOff x="0" y="0"/>
            <a:chExt cx="1091139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091139" cy="812800"/>
            </a:xfrm>
            <a:custGeom>
              <a:avLst/>
              <a:gdLst/>
              <a:ahLst/>
              <a:cxnLst/>
              <a:rect l="l" t="t" r="r" b="b"/>
              <a:pathLst>
                <a:path w="1091139" h="812800">
                  <a:moveTo>
                    <a:pt x="35165" y="0"/>
                  </a:moveTo>
                  <a:lnTo>
                    <a:pt x="1055974" y="0"/>
                  </a:lnTo>
                  <a:cubicBezTo>
                    <a:pt x="1075395" y="0"/>
                    <a:pt x="1091139" y="15744"/>
                    <a:pt x="1091139" y="35165"/>
                  </a:cubicBezTo>
                  <a:lnTo>
                    <a:pt x="1091139" y="777635"/>
                  </a:lnTo>
                  <a:cubicBezTo>
                    <a:pt x="1091139" y="786962"/>
                    <a:pt x="1087434" y="795906"/>
                    <a:pt x="1080839" y="802500"/>
                  </a:cubicBezTo>
                  <a:cubicBezTo>
                    <a:pt x="1074245" y="809095"/>
                    <a:pt x="1065300" y="812800"/>
                    <a:pt x="1055974" y="812800"/>
                  </a:cubicBezTo>
                  <a:lnTo>
                    <a:pt x="35165" y="812800"/>
                  </a:lnTo>
                  <a:cubicBezTo>
                    <a:pt x="15744" y="812800"/>
                    <a:pt x="0" y="797056"/>
                    <a:pt x="0" y="777635"/>
                  </a:cubicBezTo>
                  <a:lnTo>
                    <a:pt x="0" y="35165"/>
                  </a:lnTo>
                  <a:cubicBezTo>
                    <a:pt x="0" y="15744"/>
                    <a:pt x="15744" y="0"/>
                    <a:pt x="35165" y="0"/>
                  </a:cubicBezTo>
                  <a:close/>
                </a:path>
              </a:pathLst>
            </a:custGeom>
            <a:blipFill>
              <a:blip r:embed="rId7"/>
              <a:stretch>
                <a:fillRect t="-280" b="-280"/>
              </a:stretch>
            </a:blipFill>
          </p:spPr>
        </p:sp>
      </p:grpSp>
      <p:sp>
        <p:nvSpPr>
          <p:cNvPr id="43" name="TextBox 43"/>
          <p:cNvSpPr txBox="1"/>
          <p:nvPr/>
        </p:nvSpPr>
        <p:spPr>
          <a:xfrm>
            <a:off x="2821482" y="180054"/>
            <a:ext cx="12181381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5B4D46"/>
                </a:solidFill>
                <a:latin typeface="Was MarinaNP"/>
                <a:ea typeface="Was MarinaNP"/>
                <a:cs typeface="Was MarinaNP"/>
                <a:sym typeface="Was MarinaNP"/>
              </a:rPr>
              <a:t>กิจกรรม “พิธีปฏิญาณตน เป็นข้าราชการที่ดีของ กม.กสอ.”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12125506" y="5227492"/>
            <a:ext cx="5409215" cy="3772012"/>
            <a:chOff x="0" y="0"/>
            <a:chExt cx="1165587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165587" cy="812800"/>
            </a:xfrm>
            <a:custGeom>
              <a:avLst/>
              <a:gdLst/>
              <a:ahLst/>
              <a:cxnLst/>
              <a:rect l="l" t="t" r="r" b="b"/>
              <a:pathLst>
                <a:path w="1165587" h="812800">
                  <a:moveTo>
                    <a:pt x="32919" y="0"/>
                  </a:moveTo>
                  <a:lnTo>
                    <a:pt x="1132669" y="0"/>
                  </a:lnTo>
                  <a:cubicBezTo>
                    <a:pt x="1141399" y="0"/>
                    <a:pt x="1149772" y="3468"/>
                    <a:pt x="1155946" y="9642"/>
                  </a:cubicBezTo>
                  <a:cubicBezTo>
                    <a:pt x="1162119" y="15815"/>
                    <a:pt x="1165587" y="24188"/>
                    <a:pt x="1165587" y="32919"/>
                  </a:cubicBezTo>
                  <a:lnTo>
                    <a:pt x="1165587" y="779881"/>
                  </a:lnTo>
                  <a:cubicBezTo>
                    <a:pt x="1165587" y="788612"/>
                    <a:pt x="1162119" y="796985"/>
                    <a:pt x="1155946" y="803158"/>
                  </a:cubicBezTo>
                  <a:cubicBezTo>
                    <a:pt x="1149772" y="809332"/>
                    <a:pt x="1141399" y="812800"/>
                    <a:pt x="1132669" y="812800"/>
                  </a:cubicBezTo>
                  <a:lnTo>
                    <a:pt x="32919" y="812800"/>
                  </a:lnTo>
                  <a:cubicBezTo>
                    <a:pt x="24188" y="812800"/>
                    <a:pt x="15815" y="809332"/>
                    <a:pt x="9642" y="803158"/>
                  </a:cubicBezTo>
                  <a:cubicBezTo>
                    <a:pt x="3468" y="796985"/>
                    <a:pt x="0" y="788612"/>
                    <a:pt x="0" y="779881"/>
                  </a:cubicBezTo>
                  <a:lnTo>
                    <a:pt x="0" y="32919"/>
                  </a:lnTo>
                  <a:cubicBezTo>
                    <a:pt x="0" y="24188"/>
                    <a:pt x="3468" y="15815"/>
                    <a:pt x="9642" y="9642"/>
                  </a:cubicBezTo>
                  <a:cubicBezTo>
                    <a:pt x="15815" y="3468"/>
                    <a:pt x="24188" y="0"/>
                    <a:pt x="32919" y="0"/>
                  </a:cubicBezTo>
                  <a:close/>
                </a:path>
              </a:pathLst>
            </a:custGeom>
            <a:blipFill>
              <a:blip r:embed="rId8"/>
              <a:stretch>
                <a:fillRect t="-3711" b="-3711"/>
              </a:stretch>
            </a:blipFill>
          </p:spPr>
        </p:sp>
      </p:grpSp>
    </p:spTree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1671</Words>
  <Application>Microsoft Office PowerPoint</Application>
  <PresentationFormat>Custom</PresentationFormat>
  <Paragraphs>91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Arial</vt:lpstr>
      <vt:lpstr>Was MarinaNP</vt:lpstr>
      <vt:lpstr>Arimo</vt:lpstr>
      <vt:lpstr>Niramit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สีทอง สีชมพู และ สีเขียว ดอกไม้ หรูหรา ลายไทย หลักการใช้ภาษา พรีเซนต์เทชั่น</dc:title>
  <dc:creator>1N3N643</dc:creator>
  <cp:lastModifiedBy>1N3N643</cp:lastModifiedBy>
  <cp:revision>3</cp:revision>
  <dcterms:created xsi:type="dcterms:W3CDTF">2006-08-16T00:00:00Z</dcterms:created>
  <dcterms:modified xsi:type="dcterms:W3CDTF">2025-06-09T04:13:14Z</dcterms:modified>
  <dc:identifier>DAGpW6U1L-4</dc:identifier>
</cp:coreProperties>
</file>